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256" r:id="rId5"/>
    <p:sldId id="313" r:id="rId6"/>
    <p:sldId id="314" r:id="rId7"/>
    <p:sldId id="299" r:id="rId8"/>
    <p:sldId id="277" r:id="rId9"/>
    <p:sldId id="311" r:id="rId10"/>
    <p:sldId id="312" r:id="rId11"/>
    <p:sldId id="306" r:id="rId12"/>
    <p:sldId id="307" r:id="rId13"/>
    <p:sldId id="309" r:id="rId14"/>
    <p:sldId id="308" r:id="rId15"/>
    <p:sldId id="294" r:id="rId16"/>
    <p:sldId id="297" r:id="rId17"/>
    <p:sldId id="298" r:id="rId18"/>
    <p:sldId id="301" r:id="rId19"/>
    <p:sldId id="302" r:id="rId20"/>
    <p:sldId id="304" r:id="rId21"/>
    <p:sldId id="305" r:id="rId22"/>
    <p:sldId id="262" r:id="rId23"/>
    <p:sldId id="258" r:id="rId24"/>
    <p:sldId id="292" r:id="rId25"/>
    <p:sldId id="310" r:id="rId26"/>
    <p:sldId id="303" r:id="rId27"/>
    <p:sldId id="283"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0" d="100"/>
          <a:sy n="90" d="100"/>
        </p:scale>
        <p:origin x="398" y="67"/>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7/22/2023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62840"/>
                </a:solidFill>
                <a:effectLst/>
                <a:latin typeface="OpenSans-Regular"/>
              </a:rPr>
              <a:t> designed to be a “blueprint to achieve a better and more sustainable future for all” by 2030</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266673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62840"/>
                </a:solidFill>
                <a:effectLst/>
                <a:latin typeface="OpenSans-Regular"/>
              </a:rPr>
              <a:t> designed to be a “blueprint to achieve a better and more sustainable future for all” by 2030</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186907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ial" panose="020B0604020202020204" pitchFamily="34" charset="0"/>
              </a:rPr>
              <a:t> ESG (environment, social, governance), which is now, increasingly often, replacing the older term CSR (corporate social responsibility)</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92452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 https://www.imda.gov.sg/resources/blog/blog-articles/2021/08/building-a-better-world-with-trustworthy-ai</a:t>
            </a:r>
          </a:p>
        </p:txBody>
      </p:sp>
      <p:sp>
        <p:nvSpPr>
          <p:cNvPr id="4" name="Slide Number Placeholder 3"/>
          <p:cNvSpPr>
            <a:spLocks noGrp="1"/>
          </p:cNvSpPr>
          <p:nvPr>
            <p:ph type="sldNum" sz="quarter" idx="5"/>
          </p:nvPr>
        </p:nvSpPr>
        <p:spPr/>
        <p:txBody>
          <a:bodyPr/>
          <a:lstStyle/>
          <a:p>
            <a:fld id="{D4B9A9E5-4F7F-4A7D-9DE1-899232329269}" type="slidenum">
              <a:rPr lang="en-US" smtClean="0"/>
              <a:t>23</a:t>
            </a:fld>
            <a:endParaRPr lang="en-US" dirty="0"/>
          </a:p>
        </p:txBody>
      </p:sp>
    </p:spTree>
    <p:extLst>
      <p:ext uri="{BB962C8B-B14F-4D97-AF65-F5344CB8AC3E}">
        <p14:creationId xmlns:p14="http://schemas.microsoft.com/office/powerpoint/2010/main" val="1227649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Art of successful startup - AI for Social Good</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2023</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Art of successful startup - AI for Social Good</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a:t>Art of successful startup - AI for Social Good</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Art of successful startup - AI for Social Good</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Art of successful startup - AI for Social Good</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Art of successful startup - AI for Social Good</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Art of successful startup - AI for Social Good</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lstStyle/>
          <a:p>
            <a:r>
              <a:rPr lang="en-US" dirty="0"/>
              <a:t>Art of successful startup - AI for Social good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p:txBody>
          <a:bodyPr/>
          <a:lstStyle/>
          <a:p>
            <a:r>
              <a:rPr lang="en-US" dirty="0"/>
              <a:t>Vaishnavi 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p:txBody>
          <a:bodyPr/>
          <a:lstStyle/>
          <a:p>
            <a:endParaRPr lang="en-CA"/>
          </a:p>
        </p:txBody>
      </p:sp>
      <p:pic>
        <p:nvPicPr>
          <p:cNvPr id="8" name="Content Placeholder 7">
            <a:extLst>
              <a:ext uri="{FF2B5EF4-FFF2-40B4-BE49-F238E27FC236}">
                <a16:creationId xmlns:a16="http://schemas.microsoft.com/office/drawing/2014/main" id="{2DF9A415-0127-3518-C700-F76A6CE292A1}"/>
              </a:ext>
            </a:extLst>
          </p:cNvPr>
          <p:cNvPicPr>
            <a:picLocks noGrp="1" noChangeAspect="1"/>
          </p:cNvPicPr>
          <p:nvPr>
            <p:ph idx="1"/>
          </p:nvPr>
        </p:nvPicPr>
        <p:blipFill>
          <a:blip r:embed="rId3"/>
          <a:stretch>
            <a:fillRect/>
          </a:stretch>
        </p:blipFill>
        <p:spPr>
          <a:xfrm>
            <a:off x="2161581" y="0"/>
            <a:ext cx="7228225" cy="7177548"/>
          </a:xfrm>
        </p:spPr>
      </p:pic>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3295453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a:xfrm>
            <a:off x="841887" y="668594"/>
            <a:ext cx="3545450" cy="656969"/>
          </a:xfrm>
        </p:spPr>
        <p:txBody>
          <a:bodyPr/>
          <a:lstStyle/>
          <a:p>
            <a:r>
              <a:rPr lang="en-CA" dirty="0"/>
              <a:t>ESG Lens</a:t>
            </a:r>
          </a:p>
        </p:txBody>
      </p:sp>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11</a:t>
            </a:fld>
            <a:endParaRPr lang="en-US" dirty="0"/>
          </a:p>
        </p:txBody>
      </p:sp>
      <p:pic>
        <p:nvPicPr>
          <p:cNvPr id="14" name="Content Placeholder 13">
            <a:extLst>
              <a:ext uri="{FF2B5EF4-FFF2-40B4-BE49-F238E27FC236}">
                <a16:creationId xmlns:a16="http://schemas.microsoft.com/office/drawing/2014/main" id="{1EB83175-5A25-DB93-182C-9098398F3D30}"/>
              </a:ext>
            </a:extLst>
          </p:cNvPr>
          <p:cNvPicPr>
            <a:picLocks noGrp="1" noChangeAspect="1"/>
          </p:cNvPicPr>
          <p:nvPr>
            <p:ph idx="1"/>
          </p:nvPr>
        </p:nvPicPr>
        <p:blipFill>
          <a:blip r:embed="rId2"/>
          <a:stretch>
            <a:fillRect/>
          </a:stretch>
        </p:blipFill>
        <p:spPr>
          <a:xfrm>
            <a:off x="841887" y="1462088"/>
            <a:ext cx="7348384" cy="4483510"/>
          </a:xfrm>
        </p:spPr>
      </p:pic>
    </p:spTree>
    <p:extLst>
      <p:ext uri="{BB962C8B-B14F-4D97-AF65-F5344CB8AC3E}">
        <p14:creationId xmlns:p14="http://schemas.microsoft.com/office/powerpoint/2010/main" val="3697682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E160E6-A1FA-290F-8D88-3EF9AFD3EE20}"/>
              </a:ext>
            </a:extLst>
          </p:cNvPr>
          <p:cNvPicPr>
            <a:picLocks noChangeAspect="1"/>
          </p:cNvPicPr>
          <p:nvPr/>
        </p:nvPicPr>
        <p:blipFill>
          <a:blip r:embed="rId2"/>
          <a:stretch>
            <a:fillRect/>
          </a:stretch>
        </p:blipFill>
        <p:spPr>
          <a:xfrm>
            <a:off x="0" y="776748"/>
            <a:ext cx="8062452" cy="6081252"/>
          </a:xfrm>
          <a:prstGeom prst="rect">
            <a:avLst/>
          </a:prstGeom>
        </p:spPr>
      </p:pic>
      <p:sp>
        <p:nvSpPr>
          <p:cNvPr id="9" name="TextBox 8">
            <a:extLst>
              <a:ext uri="{FF2B5EF4-FFF2-40B4-BE49-F238E27FC236}">
                <a16:creationId xmlns:a16="http://schemas.microsoft.com/office/drawing/2014/main" id="{EBA760A5-EC3E-CE47-97AE-7C3C9EC6DDD7}"/>
              </a:ext>
            </a:extLst>
          </p:cNvPr>
          <p:cNvSpPr txBox="1"/>
          <p:nvPr/>
        </p:nvSpPr>
        <p:spPr>
          <a:xfrm>
            <a:off x="9507794" y="2871019"/>
            <a:ext cx="1135247" cy="646331"/>
          </a:xfrm>
          <a:prstGeom prst="rect">
            <a:avLst/>
          </a:prstGeom>
          <a:noFill/>
        </p:spPr>
        <p:txBody>
          <a:bodyPr wrap="none" rtlCol="0">
            <a:spAutoFit/>
          </a:bodyPr>
          <a:lstStyle/>
          <a:p>
            <a:r>
              <a:rPr lang="en-CA" sz="3600" dirty="0">
                <a:solidFill>
                  <a:schemeClr val="bg1"/>
                </a:solidFill>
              </a:rPr>
              <a:t>AISG</a:t>
            </a:r>
          </a:p>
        </p:txBody>
      </p:sp>
    </p:spTree>
    <p:extLst>
      <p:ext uri="{BB962C8B-B14F-4D97-AF65-F5344CB8AC3E}">
        <p14:creationId xmlns:p14="http://schemas.microsoft.com/office/powerpoint/2010/main" val="1816016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Good Health and Well-Being (SDG #3): Disease-detection AI system can be used to diagnose if skin lesions are cancerous.</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Quality Education (SDG #4): Adaptive-learning technology can maximize student achievement by recommending content to students based on their past success (McKinsey).</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Climate Action (SDG #13): AI can be used to efficiently place energy creating sources (like wind, solar, and gas) to combat climate change.</a:t>
            </a:r>
            <a:endParaRPr lang="en-CA" dirty="0">
              <a:solidFill>
                <a:schemeClr val="bg1"/>
              </a:solidFill>
            </a:endParaRPr>
          </a:p>
        </p:txBody>
      </p:sp>
    </p:spTree>
    <p:extLst>
      <p:ext uri="{BB962C8B-B14F-4D97-AF65-F5344CB8AC3E}">
        <p14:creationId xmlns:p14="http://schemas.microsoft.com/office/powerpoint/2010/main" val="416614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AI + Healthcare: With computer vision, diagnosing patients based on medical scans such as X-rays.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Sustainability: Using AI to efficiently place energy creating sources (wind, solar, gas) across a country to maximize coverage.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Mobility: Applying AI to create a safe and synchronized auto pilot system for cars.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AI + Ethics: Leveraging machine learning to predict returns of portfolios and create optimal combinations of assets.</a:t>
            </a:r>
            <a:endParaRPr lang="en-CA" dirty="0">
              <a:solidFill>
                <a:schemeClr val="bg1"/>
              </a:solidFill>
            </a:endParaRPr>
          </a:p>
        </p:txBody>
      </p:sp>
    </p:spTree>
    <p:extLst>
      <p:ext uri="{BB962C8B-B14F-4D97-AF65-F5344CB8AC3E}">
        <p14:creationId xmlns:p14="http://schemas.microsoft.com/office/powerpoint/2010/main" val="2119410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5" y="1023887"/>
            <a:ext cx="10589341" cy="4708981"/>
          </a:xfrm>
          <a:prstGeom prst="rect">
            <a:avLst/>
          </a:prstGeom>
          <a:noFill/>
        </p:spPr>
        <p:txBody>
          <a:bodyPr wrap="square" rtlCol="0">
            <a:spAutoFit/>
          </a:bodyPr>
          <a:lstStyle/>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Text</a:t>
            </a:r>
            <a:r>
              <a:rPr lang="en-US" sz="2000" b="0" i="0" dirty="0">
                <a:solidFill>
                  <a:schemeClr val="bg1"/>
                </a:solidFill>
                <a:effectLst/>
              </a:rPr>
              <a:t> is the most advanced domain. However, natural language is hard to get right, and quality matters. Today, the models are decently good at generic short/medium-form writing (but even so, they are typically used for iteration or first drafts). Over time, as the models get better, we should expect to see higher quality outputs, longer-form content, and better vertical-specific tuning.</a:t>
            </a:r>
          </a:p>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Code generation</a:t>
            </a:r>
            <a:r>
              <a:rPr lang="en-US" sz="2000" b="0" i="0" dirty="0">
                <a:solidFill>
                  <a:schemeClr val="bg1"/>
                </a:solidFill>
                <a:effectLst/>
              </a:rPr>
              <a:t> is likely to have a big impact on developer productivity in the near term as shown by GitHub CoPilot. It will also make the creative use of code more accessible to non developers.</a:t>
            </a:r>
          </a:p>
          <a:p>
            <a:pPr algn="l"/>
            <a:endParaRPr lang="en-US" sz="2000" b="0" i="0" dirty="0">
              <a:solidFill>
                <a:schemeClr val="bg1"/>
              </a:solidFill>
              <a:effectLst/>
            </a:endParaRPr>
          </a:p>
          <a:p>
            <a:pPr marL="342900" indent="-342900" algn="l">
              <a:buFont typeface="Arial" panose="020B0604020202020204" pitchFamily="34" charset="0"/>
              <a:buChar char="•"/>
            </a:pPr>
            <a:r>
              <a:rPr lang="en-US" sz="2000" b="1" i="0" dirty="0">
                <a:solidFill>
                  <a:schemeClr val="bg1"/>
                </a:solidFill>
                <a:effectLst/>
              </a:rPr>
              <a:t>Images</a:t>
            </a:r>
            <a:r>
              <a:rPr lang="en-US" sz="2000" b="0" i="0" dirty="0">
                <a:solidFill>
                  <a:schemeClr val="bg1"/>
                </a:solidFill>
                <a:effectLst/>
              </a:rPr>
              <a:t> are a more recent phenomenon, but they have gone viral: it’s much more fun to share generated images on Twitter than text! We are seeing the advent of image models with different aesthetic styles, and different techniques for editing and modifying generated images.</a:t>
            </a:r>
          </a:p>
        </p:txBody>
      </p:sp>
      <p:sp>
        <p:nvSpPr>
          <p:cNvPr id="3" name="TextBox 2">
            <a:extLst>
              <a:ext uri="{FF2B5EF4-FFF2-40B4-BE49-F238E27FC236}">
                <a16:creationId xmlns:a16="http://schemas.microsoft.com/office/drawing/2014/main" id="{9CAB66FA-72D6-14A3-1E0C-8BFB84CC579D}"/>
              </a:ext>
            </a:extLst>
          </p:cNvPr>
          <p:cNvSpPr txBox="1"/>
          <p:nvPr/>
        </p:nvSpPr>
        <p:spPr>
          <a:xfrm>
            <a:off x="4709652" y="439112"/>
            <a:ext cx="1455848" cy="584775"/>
          </a:xfrm>
          <a:prstGeom prst="rect">
            <a:avLst/>
          </a:prstGeom>
          <a:noFill/>
        </p:spPr>
        <p:txBody>
          <a:bodyPr wrap="none" rtlCol="0">
            <a:spAutoFit/>
          </a:bodyPr>
          <a:lstStyle/>
          <a:p>
            <a:pPr algn="ctr"/>
            <a:r>
              <a:rPr lang="en-US" sz="3200" b="1" i="0" dirty="0">
                <a:solidFill>
                  <a:schemeClr val="bg1"/>
                </a:solidFill>
                <a:effectLst/>
                <a:latin typeface="Rosart"/>
              </a:rPr>
              <a:t>Models</a:t>
            </a:r>
            <a:endParaRPr lang="en-CA" sz="3200" dirty="0"/>
          </a:p>
        </p:txBody>
      </p:sp>
    </p:spTree>
    <p:extLst>
      <p:ext uri="{BB962C8B-B14F-4D97-AF65-F5344CB8AC3E}">
        <p14:creationId xmlns:p14="http://schemas.microsoft.com/office/powerpoint/2010/main" val="4644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2" name="TextBox 1">
            <a:extLst>
              <a:ext uri="{FF2B5EF4-FFF2-40B4-BE49-F238E27FC236}">
                <a16:creationId xmlns:a16="http://schemas.microsoft.com/office/drawing/2014/main" id="{BCB2FD82-BD98-7313-0DEB-11FD84C879EC}"/>
              </a:ext>
            </a:extLst>
          </p:cNvPr>
          <p:cNvSpPr txBox="1"/>
          <p:nvPr/>
        </p:nvSpPr>
        <p:spPr>
          <a:xfrm>
            <a:off x="501446" y="1023887"/>
            <a:ext cx="8524568" cy="5016758"/>
          </a:xfrm>
          <a:prstGeom prst="rect">
            <a:avLst/>
          </a:prstGeom>
          <a:noFill/>
        </p:spPr>
        <p:txBody>
          <a:bodyPr wrap="square" rtlCol="0">
            <a:spAutoFit/>
          </a:bodyPr>
          <a:lstStyle/>
          <a:p>
            <a:pPr marL="285750" indent="-285750" algn="l">
              <a:buFont typeface="Arial" panose="020B0604020202020204" pitchFamily="34" charset="0"/>
              <a:buChar char="•"/>
            </a:pPr>
            <a:r>
              <a:rPr lang="en-US" sz="2000" b="1" i="0" dirty="0">
                <a:solidFill>
                  <a:schemeClr val="bg1"/>
                </a:solidFill>
                <a:effectLst/>
              </a:rPr>
              <a:t>Speech synthesis </a:t>
            </a:r>
            <a:r>
              <a:rPr lang="en-US" sz="2000" b="0" i="0" dirty="0">
                <a:solidFill>
                  <a:schemeClr val="bg1"/>
                </a:solidFill>
                <a:effectLst/>
              </a:rPr>
              <a:t>has been around for a while (hello Siri!) but consumer and enterprise applications are just getting good. For high-end applications like film and podcasts the bar is quite high for one-shot human quality speech that doesn’t sound mechanical. But just like with images, today’s models provide a starting point for further refinement or final output for utilitarian applications.</a:t>
            </a:r>
          </a:p>
          <a:p>
            <a:pPr marL="285750" indent="-285750" algn="l">
              <a:buFont typeface="Arial" panose="020B0604020202020204" pitchFamily="34" charset="0"/>
              <a:buChar char="•"/>
            </a:pPr>
            <a:endParaRPr lang="en-US" sz="2000" b="0" i="0" dirty="0">
              <a:solidFill>
                <a:schemeClr val="bg1"/>
              </a:solidFill>
              <a:effectLst/>
            </a:endParaRPr>
          </a:p>
          <a:p>
            <a:pPr marL="285750" indent="-285750" algn="l">
              <a:buFont typeface="Arial" panose="020B0604020202020204" pitchFamily="34" charset="0"/>
              <a:buChar char="•"/>
            </a:pPr>
            <a:r>
              <a:rPr lang="en-US" sz="2000" b="1" i="0" dirty="0">
                <a:solidFill>
                  <a:schemeClr val="bg1"/>
                </a:solidFill>
                <a:effectLst/>
              </a:rPr>
              <a:t>Video and 3D models</a:t>
            </a:r>
            <a:r>
              <a:rPr lang="en-US" sz="2000" b="0" i="0" dirty="0">
                <a:solidFill>
                  <a:schemeClr val="bg1"/>
                </a:solidFill>
                <a:effectLst/>
              </a:rPr>
              <a:t> are coming up the curve quickly. People are excited about these models’ potential to unlock large creative markets like cinema, gaming, VR, architecture and physical product design. The research orgs are releasing foundational 3D and video models as we speak. </a:t>
            </a:r>
          </a:p>
          <a:p>
            <a:pPr marL="285750" indent="-285750" algn="l">
              <a:buFont typeface="Arial" panose="020B0604020202020204" pitchFamily="34" charset="0"/>
              <a:buChar char="•"/>
            </a:pPr>
            <a:endParaRPr lang="en-US" sz="2000" b="0" i="0" dirty="0">
              <a:solidFill>
                <a:schemeClr val="bg1"/>
              </a:solidFill>
              <a:effectLst/>
            </a:endParaRPr>
          </a:p>
          <a:p>
            <a:pPr marL="285750" indent="-285750" algn="l">
              <a:buFont typeface="Arial" panose="020B0604020202020204" pitchFamily="34" charset="0"/>
              <a:buChar char="•"/>
            </a:pPr>
            <a:r>
              <a:rPr lang="en-US" sz="2000" b="1" i="0" dirty="0">
                <a:solidFill>
                  <a:schemeClr val="bg1"/>
                </a:solidFill>
                <a:effectLst/>
              </a:rPr>
              <a:t>Other domains:</a:t>
            </a:r>
            <a:r>
              <a:rPr lang="en-US" sz="2000" b="0" i="0" dirty="0">
                <a:solidFill>
                  <a:schemeClr val="bg1"/>
                </a:solidFill>
                <a:effectLst/>
              </a:rPr>
              <a:t> There is fundamental model R&amp;D happening in many fields, from audio and music to biology and chemistry (generative proteins and molecules, anyone?).  </a:t>
            </a:r>
          </a:p>
        </p:txBody>
      </p:sp>
      <p:sp>
        <p:nvSpPr>
          <p:cNvPr id="3" name="TextBox 2">
            <a:extLst>
              <a:ext uri="{FF2B5EF4-FFF2-40B4-BE49-F238E27FC236}">
                <a16:creationId xmlns:a16="http://schemas.microsoft.com/office/drawing/2014/main" id="{7DA96156-D7EE-BC8F-C3AE-5C57E8F810EE}"/>
              </a:ext>
            </a:extLst>
          </p:cNvPr>
          <p:cNvSpPr txBox="1"/>
          <p:nvPr/>
        </p:nvSpPr>
        <p:spPr>
          <a:xfrm>
            <a:off x="4709652" y="439112"/>
            <a:ext cx="1455848" cy="584775"/>
          </a:xfrm>
          <a:prstGeom prst="rect">
            <a:avLst/>
          </a:prstGeom>
          <a:noFill/>
        </p:spPr>
        <p:txBody>
          <a:bodyPr wrap="none" rtlCol="0">
            <a:spAutoFit/>
          </a:bodyPr>
          <a:lstStyle/>
          <a:p>
            <a:pPr algn="ctr"/>
            <a:r>
              <a:rPr lang="en-US" sz="3200" b="1" i="0" dirty="0">
                <a:solidFill>
                  <a:schemeClr val="bg1"/>
                </a:solidFill>
                <a:effectLst/>
                <a:latin typeface="Rosart"/>
              </a:rPr>
              <a:t>Models</a:t>
            </a:r>
            <a:endParaRPr lang="en-CA" sz="3200" dirty="0"/>
          </a:p>
        </p:txBody>
      </p:sp>
    </p:spTree>
    <p:extLst>
      <p:ext uri="{BB962C8B-B14F-4D97-AF65-F5344CB8AC3E}">
        <p14:creationId xmlns:p14="http://schemas.microsoft.com/office/powerpoint/2010/main" val="2259652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3" name="TextBox 2">
            <a:extLst>
              <a:ext uri="{FF2B5EF4-FFF2-40B4-BE49-F238E27FC236}">
                <a16:creationId xmlns:a16="http://schemas.microsoft.com/office/drawing/2014/main" id="{7DA96156-D7EE-BC8F-C3AE-5C57E8F810EE}"/>
              </a:ext>
            </a:extLst>
          </p:cNvPr>
          <p:cNvSpPr txBox="1"/>
          <p:nvPr/>
        </p:nvSpPr>
        <p:spPr>
          <a:xfrm>
            <a:off x="4365523" y="136526"/>
            <a:ext cx="1799977" cy="584775"/>
          </a:xfrm>
          <a:prstGeom prst="rect">
            <a:avLst/>
          </a:prstGeom>
          <a:noFill/>
        </p:spPr>
        <p:txBody>
          <a:bodyPr wrap="square" rtlCol="0">
            <a:spAutoFit/>
          </a:bodyPr>
          <a:lstStyle/>
          <a:p>
            <a:pPr algn="ctr"/>
            <a:r>
              <a:rPr lang="en-US" sz="3200" b="1" i="0" dirty="0">
                <a:solidFill>
                  <a:schemeClr val="bg1"/>
                </a:solidFill>
                <a:effectLst/>
                <a:latin typeface="Rosart"/>
              </a:rPr>
              <a:t>Timeline</a:t>
            </a:r>
            <a:endParaRPr lang="en-CA" sz="3200" dirty="0"/>
          </a:p>
        </p:txBody>
      </p:sp>
      <p:pic>
        <p:nvPicPr>
          <p:cNvPr id="8" name="Picture 7">
            <a:extLst>
              <a:ext uri="{FF2B5EF4-FFF2-40B4-BE49-F238E27FC236}">
                <a16:creationId xmlns:a16="http://schemas.microsoft.com/office/drawing/2014/main" id="{18AF65F8-1E02-8B7C-93F6-8FCB5227474E}"/>
              </a:ext>
            </a:extLst>
          </p:cNvPr>
          <p:cNvPicPr>
            <a:picLocks noChangeAspect="1"/>
          </p:cNvPicPr>
          <p:nvPr/>
        </p:nvPicPr>
        <p:blipFill>
          <a:blip r:embed="rId2"/>
          <a:stretch>
            <a:fillRect/>
          </a:stretch>
        </p:blipFill>
        <p:spPr>
          <a:xfrm>
            <a:off x="0" y="798511"/>
            <a:ext cx="12192000" cy="5740400"/>
          </a:xfrm>
          <a:prstGeom prst="rect">
            <a:avLst/>
          </a:prstGeom>
        </p:spPr>
      </p:pic>
    </p:spTree>
    <p:extLst>
      <p:ext uri="{BB962C8B-B14F-4D97-AF65-F5344CB8AC3E}">
        <p14:creationId xmlns:p14="http://schemas.microsoft.com/office/powerpoint/2010/main" val="3700034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249EE9-4DFF-DB52-953F-B1D28435B6D1}"/>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3465EC8-D08D-4090-F89F-89A6B9D37E2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A644C9EB-2170-BF80-7EAD-13C938B06491}"/>
              </a:ext>
            </a:extLst>
          </p:cNvPr>
          <p:cNvSpPr>
            <a:spLocks noGrp="1"/>
          </p:cNvSpPr>
          <p:nvPr>
            <p:ph type="sldNum" sz="quarter" idx="12"/>
          </p:nvPr>
        </p:nvSpPr>
        <p:spPr/>
        <p:txBody>
          <a:bodyPr/>
          <a:lstStyle/>
          <a:p>
            <a:fld id="{B5CEABB6-07DC-46E8-9B57-56EC44A396E5}" type="slidenum">
              <a:rPr lang="en-US" smtClean="0"/>
              <a:t>18</a:t>
            </a:fld>
            <a:endParaRPr lang="en-US" dirty="0"/>
          </a:p>
        </p:txBody>
      </p:sp>
      <p:sp>
        <p:nvSpPr>
          <p:cNvPr id="3" name="TextBox 2">
            <a:extLst>
              <a:ext uri="{FF2B5EF4-FFF2-40B4-BE49-F238E27FC236}">
                <a16:creationId xmlns:a16="http://schemas.microsoft.com/office/drawing/2014/main" id="{7DA96156-D7EE-BC8F-C3AE-5C57E8F810EE}"/>
              </a:ext>
            </a:extLst>
          </p:cNvPr>
          <p:cNvSpPr txBox="1"/>
          <p:nvPr/>
        </p:nvSpPr>
        <p:spPr>
          <a:xfrm>
            <a:off x="4365523" y="136526"/>
            <a:ext cx="1799977" cy="584775"/>
          </a:xfrm>
          <a:prstGeom prst="rect">
            <a:avLst/>
          </a:prstGeom>
          <a:noFill/>
        </p:spPr>
        <p:txBody>
          <a:bodyPr wrap="square" rtlCol="0">
            <a:spAutoFit/>
          </a:bodyPr>
          <a:lstStyle/>
          <a:p>
            <a:pPr algn="ctr"/>
            <a:r>
              <a:rPr lang="en-US" sz="3200" b="1" i="0" dirty="0">
                <a:solidFill>
                  <a:schemeClr val="bg1"/>
                </a:solidFill>
                <a:effectLst/>
                <a:latin typeface="Rosart"/>
              </a:rPr>
              <a:t>Timeline</a:t>
            </a:r>
            <a:endParaRPr lang="en-CA" sz="3200" dirty="0"/>
          </a:p>
        </p:txBody>
      </p:sp>
      <p:pic>
        <p:nvPicPr>
          <p:cNvPr id="2" name="Picture 1">
            <a:extLst>
              <a:ext uri="{FF2B5EF4-FFF2-40B4-BE49-F238E27FC236}">
                <a16:creationId xmlns:a16="http://schemas.microsoft.com/office/drawing/2014/main" id="{EE10FC40-3136-D4E2-F7F4-2C02062DEDEC}"/>
              </a:ext>
            </a:extLst>
          </p:cNvPr>
          <p:cNvPicPr>
            <a:picLocks noChangeAspect="1"/>
          </p:cNvPicPr>
          <p:nvPr/>
        </p:nvPicPr>
        <p:blipFill>
          <a:blip r:embed="rId2"/>
          <a:stretch>
            <a:fillRect/>
          </a:stretch>
        </p:blipFill>
        <p:spPr>
          <a:xfrm>
            <a:off x="1075968" y="0"/>
            <a:ext cx="9068430" cy="6858000"/>
          </a:xfrm>
          <a:prstGeom prst="rect">
            <a:avLst/>
          </a:prstGeom>
        </p:spPr>
      </p:pic>
    </p:spTree>
    <p:extLst>
      <p:ext uri="{BB962C8B-B14F-4D97-AF65-F5344CB8AC3E}">
        <p14:creationId xmlns:p14="http://schemas.microsoft.com/office/powerpoint/2010/main" val="910313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lstStyle/>
          <a:p>
            <a:r>
              <a:rPr lang="en-US" dirty="0"/>
              <a:t>Anatomy of a Generative AI Application </a:t>
            </a:r>
            <a:br>
              <a:rPr lang="en-US" dirty="0"/>
            </a:b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p:txBody>
          <a:bodyPr vert="horz" lIns="91440" tIns="45720" rIns="91440" bIns="45720" rtlCol="0" anchor="t">
            <a:noAutofit/>
          </a:bodyPr>
          <a:lstStyle/>
          <a:p>
            <a:r>
              <a:rPr lang="en-CA" sz="1600" b="1" i="0" dirty="0">
                <a:effectLst/>
              </a:rPr>
              <a:t>Intelligence and model fine-tuning </a:t>
            </a:r>
            <a:br>
              <a:rPr lang="en-CA" sz="1600" dirty="0"/>
            </a:br>
            <a:endParaRPr lang="en-US" sz="1600" dirty="0"/>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p:txBody>
          <a:bodyPr>
            <a:normAutofit fontScale="92500" lnSpcReduction="20000"/>
          </a:bodyPr>
          <a:lstStyle/>
          <a:p>
            <a:r>
              <a:rPr lang="en-US" dirty="0"/>
              <a:t>Generative AI apps are built on top of large models like GPT-3 or Stable Diffusion. As these applications get more user data, they can fine-tune their models to: 1) improve model quality/performance for their specific problem space and; 2) decrease model size/costs.  </a:t>
            </a:r>
          </a:p>
          <a:p>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p:txBody>
          <a:bodyPr>
            <a:normAutofit lnSpcReduction="10000"/>
          </a:bodyPr>
          <a:lstStyle/>
          <a:p>
            <a:r>
              <a:rPr lang="en-US" dirty="0"/>
              <a:t>Little Brain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p:txBody>
          <a:bodyPr/>
          <a:lstStyle/>
          <a:p>
            <a:r>
              <a:rPr lang="en-US" dirty="0"/>
              <a:t>Generative AI apps as a UI layer and “little brain” that sits on top of the “big brain” that is the large general-purpose models</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p:txBody>
          <a:bodyPr>
            <a:noAutofit/>
          </a:bodyPr>
          <a:lstStyle/>
          <a:p>
            <a:r>
              <a:rPr lang="en-CA" sz="1600" b="1" i="0" dirty="0">
                <a:effectLst/>
              </a:rPr>
              <a:t>Form Factor </a:t>
            </a:r>
            <a:br>
              <a:rPr lang="en-CA" sz="1600" dirty="0"/>
            </a:br>
            <a:endParaRPr lang="en-US" sz="1600"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p:txBody>
          <a:bodyPr>
            <a:normAutofit fontScale="92500" lnSpcReduction="10000"/>
          </a:bodyPr>
          <a:lstStyle/>
          <a:p>
            <a:r>
              <a:rPr lang="en-US" dirty="0"/>
              <a:t>Generative AI apps largely exist as plugins in existing software ecosystems. Code completions happen in your IDE; image generations happen in Figma or Photoshop; even Discord bots are the vessel to inject generative AI into digital/social communities.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p:txBody>
          <a:bodyPr>
            <a:noAutofit/>
          </a:bodyPr>
          <a:lstStyle/>
          <a:p>
            <a:r>
              <a:rPr lang="en-CA" sz="1400" b="1" i="0" dirty="0">
                <a:effectLst/>
              </a:rPr>
              <a:t>Paradigm of Interaction </a:t>
            </a:r>
            <a:br>
              <a:rPr lang="en-CA" sz="1400" dirty="0"/>
            </a:br>
            <a:endParaRPr lang="en-US" sz="1400"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p:txBody>
          <a:bodyPr/>
          <a:lstStyle/>
          <a:p>
            <a:r>
              <a:rPr lang="en-US" dirty="0"/>
              <a:t>Generative AI outputs are being used as prototypes or first drafts</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p:txBody>
          <a:bodyPr/>
          <a:lstStyle/>
          <a:p>
            <a:r>
              <a:rPr lang="en-US"/>
              <a:t>2023</a:t>
            </a:r>
            <a:endParaRPr lang="en-US" dirty="0"/>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p:txBody>
          <a:bodyPr/>
          <a:lstStyle/>
          <a:p>
            <a:r>
              <a:rPr lang="en-US"/>
              <a:t>Art of successful startup - AI for Social Good</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p:txBody>
          <a:bodyPr/>
          <a:lstStyle/>
          <a:p>
            <a:fld id="{B5CEABB6-07DC-46E8-9B57-56EC44A396E5}" type="slidenum">
              <a:rPr lang="en-US" smtClean="0"/>
              <a:pPr/>
              <a:t>19</a:t>
            </a:fld>
            <a:endParaRPr lang="en-US" dirty="0"/>
          </a:p>
        </p:txBody>
      </p:sp>
      <p:sp>
        <p:nvSpPr>
          <p:cNvPr id="11" name="TextBox 10">
            <a:extLst>
              <a:ext uri="{FF2B5EF4-FFF2-40B4-BE49-F238E27FC236}">
                <a16:creationId xmlns:a16="http://schemas.microsoft.com/office/drawing/2014/main" id="{B0F65ACB-8175-9FD9-F44B-D335E131FD13}"/>
              </a:ext>
            </a:extLst>
          </p:cNvPr>
          <p:cNvSpPr txBox="1"/>
          <p:nvPr/>
        </p:nvSpPr>
        <p:spPr>
          <a:xfrm>
            <a:off x="3087329" y="6076335"/>
            <a:ext cx="8568759" cy="307777"/>
          </a:xfrm>
          <a:prstGeom prst="rect">
            <a:avLst/>
          </a:prstGeom>
          <a:noFill/>
        </p:spPr>
        <p:txBody>
          <a:bodyPr wrap="square" rtlCol="0">
            <a:spAutoFit/>
          </a:bodyPr>
          <a:lstStyle/>
          <a:p>
            <a:r>
              <a:rPr lang="en-CA" sz="1400" dirty="0">
                <a:solidFill>
                  <a:schemeClr val="bg1"/>
                </a:solidFill>
              </a:rPr>
              <a:t>Source : https://www.sequoiacap.com/article/generative-ai-a-creative-new-world/</a:t>
            </a:r>
          </a:p>
        </p:txBody>
      </p:sp>
    </p:spTree>
    <p:extLst>
      <p:ext uri="{BB962C8B-B14F-4D97-AF65-F5344CB8AC3E}">
        <p14:creationId xmlns:p14="http://schemas.microsoft.com/office/powerpoint/2010/main" val="1593920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3D25-DE72-4FDB-2BA2-41CD9EAC9AFA}"/>
              </a:ext>
            </a:extLst>
          </p:cNvPr>
          <p:cNvSpPr>
            <a:spLocks noGrp="1"/>
          </p:cNvSpPr>
          <p:nvPr>
            <p:ph type="title"/>
          </p:nvPr>
        </p:nvSpPr>
        <p:spPr/>
        <p:txBody>
          <a:bodyPr>
            <a:normAutofit fontScale="90000"/>
          </a:bodyPr>
          <a:lstStyle/>
          <a:p>
            <a:r>
              <a:rPr lang="en-US" b="1" i="0" dirty="0">
                <a:effectLst/>
                <a:latin typeface="LabGrotesque"/>
              </a:rPr>
              <a:t>the clear winner in the AI race so far</a:t>
            </a:r>
            <a:br>
              <a:rPr lang="en-US" b="1" i="0" dirty="0">
                <a:solidFill>
                  <a:srgbClr val="111111"/>
                </a:solidFill>
                <a:effectLst/>
                <a:latin typeface="LabGrotesque"/>
              </a:rPr>
            </a:br>
            <a:endParaRPr lang="en-CA" dirty="0"/>
          </a:p>
        </p:txBody>
      </p:sp>
      <p:sp>
        <p:nvSpPr>
          <p:cNvPr id="3" name="Content Placeholder 2">
            <a:extLst>
              <a:ext uri="{FF2B5EF4-FFF2-40B4-BE49-F238E27FC236}">
                <a16:creationId xmlns:a16="http://schemas.microsoft.com/office/drawing/2014/main" id="{F2779C42-8EF2-2610-BBED-473D817AA878}"/>
              </a:ext>
            </a:extLst>
          </p:cNvPr>
          <p:cNvSpPr>
            <a:spLocks noGrp="1"/>
          </p:cNvSpPr>
          <p:nvPr>
            <p:ph idx="1"/>
          </p:nvPr>
        </p:nvSpPr>
        <p:spPr/>
        <p:txBody>
          <a:bodyPr>
            <a:normAutofit/>
          </a:bodyPr>
          <a:lstStyle/>
          <a:p>
            <a:r>
              <a:rPr lang="en-US" sz="2000" dirty="0"/>
              <a:t>The stock of this company is up 167% so far in 2023</a:t>
            </a:r>
            <a:endParaRPr lang="en-CA" sz="2000" dirty="0"/>
          </a:p>
        </p:txBody>
      </p:sp>
      <p:sp>
        <p:nvSpPr>
          <p:cNvPr id="4" name="Date Placeholder 3">
            <a:extLst>
              <a:ext uri="{FF2B5EF4-FFF2-40B4-BE49-F238E27FC236}">
                <a16:creationId xmlns:a16="http://schemas.microsoft.com/office/drawing/2014/main" id="{601AFFA7-80CA-FD84-807B-3873D2A15A2E}"/>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809BD59-C174-4EE1-4427-F7EC467BF397}"/>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5420491-6CC9-E8D3-7929-08DC8B86E924}"/>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370025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096000" y="2571235"/>
            <a:ext cx="5074920" cy="1715531"/>
          </a:xfrm>
        </p:spPr>
        <p:txBody>
          <a:bodyPr/>
          <a:lstStyle/>
          <a:p>
            <a:r>
              <a:rPr lang="en-US" dirty="0"/>
              <a:t>Global Partnership on AI (GPAI)</a:t>
            </a:r>
          </a:p>
        </p:txBody>
      </p:sp>
      <p:sp>
        <p:nvSpPr>
          <p:cNvPr id="4" name="TextBox 3">
            <a:extLst>
              <a:ext uri="{FF2B5EF4-FFF2-40B4-BE49-F238E27FC236}">
                <a16:creationId xmlns:a16="http://schemas.microsoft.com/office/drawing/2014/main" id="{6E2CEC67-7550-8EAB-9EEA-5A604E5FD311}"/>
              </a:ext>
            </a:extLst>
          </p:cNvPr>
          <p:cNvSpPr txBox="1"/>
          <p:nvPr/>
        </p:nvSpPr>
        <p:spPr>
          <a:xfrm>
            <a:off x="1425677" y="6469626"/>
            <a:ext cx="9445919" cy="369332"/>
          </a:xfrm>
          <a:prstGeom prst="rect">
            <a:avLst/>
          </a:prstGeom>
          <a:noFill/>
        </p:spPr>
        <p:txBody>
          <a:bodyPr wrap="none" rtlCol="0">
            <a:spAutoFit/>
          </a:bodyPr>
          <a:lstStyle/>
          <a:p>
            <a:r>
              <a:rPr lang="en-CA" dirty="0">
                <a:solidFill>
                  <a:schemeClr val="bg1"/>
                </a:solidFill>
              </a:rPr>
              <a:t>Source : https://gpai.ai/projects/responsible-ai/areas-for-future-action-in-responsible-ai.pdf</a:t>
            </a:r>
          </a:p>
        </p:txBody>
      </p:sp>
      <p:pic>
        <p:nvPicPr>
          <p:cNvPr id="6" name="Picture 5">
            <a:extLst>
              <a:ext uri="{FF2B5EF4-FFF2-40B4-BE49-F238E27FC236}">
                <a16:creationId xmlns:a16="http://schemas.microsoft.com/office/drawing/2014/main" id="{FF36270B-0174-8A04-3BB6-5359E9CB3A83}"/>
              </a:ext>
            </a:extLst>
          </p:cNvPr>
          <p:cNvPicPr>
            <a:picLocks noChangeAspect="1"/>
          </p:cNvPicPr>
          <p:nvPr/>
        </p:nvPicPr>
        <p:blipFill>
          <a:blip r:embed="rId2"/>
          <a:stretch>
            <a:fillRect/>
          </a:stretch>
        </p:blipFill>
        <p:spPr>
          <a:xfrm>
            <a:off x="1907458" y="2167890"/>
            <a:ext cx="3474720" cy="2522220"/>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7711BC25-51B7-347E-C42B-DAE138FA84A9}"/>
              </a:ext>
            </a:extLst>
          </p:cNvPr>
          <p:cNvSpPr>
            <a:spLocks noGrp="1"/>
          </p:cNvSpPr>
          <p:nvPr>
            <p:ph type="title"/>
          </p:nvPr>
        </p:nvSpPr>
        <p:spPr/>
        <p:txBody>
          <a:bodyPr/>
          <a:lstStyle/>
          <a:p>
            <a:r>
              <a:rPr lang="en-US" dirty="0"/>
              <a:t>Global Partnership on AI (GPAI)</a:t>
            </a:r>
            <a:endParaRPr lang="en-CA" dirty="0"/>
          </a:p>
        </p:txBody>
      </p:sp>
      <p:sp>
        <p:nvSpPr>
          <p:cNvPr id="38" name="Text Placeholder 37">
            <a:extLst>
              <a:ext uri="{FF2B5EF4-FFF2-40B4-BE49-F238E27FC236}">
                <a16:creationId xmlns:a16="http://schemas.microsoft.com/office/drawing/2014/main" id="{FEA05343-3FAA-FD95-069A-E025F6C6EBF2}"/>
              </a:ext>
            </a:extLst>
          </p:cNvPr>
          <p:cNvSpPr>
            <a:spLocks noGrp="1"/>
          </p:cNvSpPr>
          <p:nvPr>
            <p:ph type="body" idx="1"/>
          </p:nvPr>
        </p:nvSpPr>
        <p:spPr>
          <a:xfrm>
            <a:off x="1885157" y="3064615"/>
            <a:ext cx="1696244" cy="823912"/>
          </a:xfrm>
        </p:spPr>
        <p:txBody>
          <a:bodyPr/>
          <a:lstStyle/>
          <a:p>
            <a:r>
              <a:rPr lang="en-CA" sz="2800" dirty="0"/>
              <a:t>Ethics</a:t>
            </a:r>
          </a:p>
        </p:txBody>
      </p:sp>
      <p:sp>
        <p:nvSpPr>
          <p:cNvPr id="40" name="Text Placeholder 39">
            <a:extLst>
              <a:ext uri="{FF2B5EF4-FFF2-40B4-BE49-F238E27FC236}">
                <a16:creationId xmlns:a16="http://schemas.microsoft.com/office/drawing/2014/main" id="{28FC1D34-5C4D-267F-3456-BC129DF8FCBF}"/>
              </a:ext>
            </a:extLst>
          </p:cNvPr>
          <p:cNvSpPr>
            <a:spLocks noGrp="1"/>
          </p:cNvSpPr>
          <p:nvPr>
            <p:ph type="body" idx="15"/>
          </p:nvPr>
        </p:nvSpPr>
        <p:spPr>
          <a:xfrm>
            <a:off x="5115143" y="3064615"/>
            <a:ext cx="1961714" cy="823912"/>
          </a:xfrm>
        </p:spPr>
        <p:txBody>
          <a:bodyPr/>
          <a:lstStyle/>
          <a:p>
            <a:r>
              <a:rPr lang="en-CA" sz="2000" dirty="0"/>
              <a:t>Governance</a:t>
            </a:r>
          </a:p>
        </p:txBody>
      </p:sp>
      <p:sp>
        <p:nvSpPr>
          <p:cNvPr id="42" name="Text Placeholder 41">
            <a:extLst>
              <a:ext uri="{FF2B5EF4-FFF2-40B4-BE49-F238E27FC236}">
                <a16:creationId xmlns:a16="http://schemas.microsoft.com/office/drawing/2014/main" id="{09BDE47B-955A-20F6-A394-D6E28AA1AC6D}"/>
              </a:ext>
            </a:extLst>
          </p:cNvPr>
          <p:cNvSpPr>
            <a:spLocks noGrp="1"/>
          </p:cNvSpPr>
          <p:nvPr>
            <p:ph type="body" idx="16"/>
          </p:nvPr>
        </p:nvSpPr>
        <p:spPr>
          <a:xfrm>
            <a:off x="8269053" y="3145879"/>
            <a:ext cx="2462405" cy="823912"/>
          </a:xfrm>
        </p:spPr>
        <p:txBody>
          <a:bodyPr/>
          <a:lstStyle/>
          <a:p>
            <a:r>
              <a:rPr lang="en-CA" sz="2000" dirty="0"/>
              <a:t>Social Good</a:t>
            </a:r>
          </a:p>
        </p:txBody>
      </p:sp>
      <p:sp>
        <p:nvSpPr>
          <p:cNvPr id="46" name="Content Placeholder 45">
            <a:extLst>
              <a:ext uri="{FF2B5EF4-FFF2-40B4-BE49-F238E27FC236}">
                <a16:creationId xmlns:a16="http://schemas.microsoft.com/office/drawing/2014/main" id="{B0D7F280-56EB-CBA6-B50E-2A579A3AAA6B}"/>
              </a:ext>
            </a:extLst>
          </p:cNvPr>
          <p:cNvSpPr>
            <a:spLocks noGrp="1"/>
          </p:cNvSpPr>
          <p:nvPr>
            <p:ph sz="half" idx="17"/>
          </p:nvPr>
        </p:nvSpPr>
        <p:spPr/>
        <p:txBody>
          <a:bodyPr>
            <a:normAutofit fontScale="92500" lnSpcReduction="10000"/>
          </a:bodyPr>
          <a:lstStyle/>
          <a:p>
            <a:r>
              <a:rPr lang="en-US" dirty="0"/>
              <a:t>Ethical frameworks and guidelines promoting &amp; fostering Responsible AI</a:t>
            </a:r>
            <a:endParaRPr lang="en-CA" dirty="0"/>
          </a:p>
        </p:txBody>
      </p:sp>
      <p:sp>
        <p:nvSpPr>
          <p:cNvPr id="48" name="Content Placeholder 47">
            <a:extLst>
              <a:ext uri="{FF2B5EF4-FFF2-40B4-BE49-F238E27FC236}">
                <a16:creationId xmlns:a16="http://schemas.microsoft.com/office/drawing/2014/main" id="{A1DFD7C7-59D3-99A7-7ACF-AB3B422D1533}"/>
              </a:ext>
            </a:extLst>
          </p:cNvPr>
          <p:cNvSpPr>
            <a:spLocks noGrp="1"/>
          </p:cNvSpPr>
          <p:nvPr>
            <p:ph sz="quarter" idx="4"/>
          </p:nvPr>
        </p:nvSpPr>
        <p:spPr/>
        <p:txBody>
          <a:bodyPr/>
          <a:lstStyle/>
          <a:p>
            <a:endParaRPr lang="en-CA"/>
          </a:p>
        </p:txBody>
      </p:sp>
      <p:sp>
        <p:nvSpPr>
          <p:cNvPr id="50" name="Content Placeholder 49">
            <a:extLst>
              <a:ext uri="{FF2B5EF4-FFF2-40B4-BE49-F238E27FC236}">
                <a16:creationId xmlns:a16="http://schemas.microsoft.com/office/drawing/2014/main" id="{20C3A4C9-3235-A27A-92B3-1379B60D7DBD}"/>
              </a:ext>
            </a:extLst>
          </p:cNvPr>
          <p:cNvSpPr>
            <a:spLocks noGrp="1"/>
          </p:cNvSpPr>
          <p:nvPr>
            <p:ph sz="quarter" idx="18"/>
          </p:nvPr>
        </p:nvSpPr>
        <p:spPr/>
        <p:txBody>
          <a:bodyPr>
            <a:normAutofit fontScale="92500" lnSpcReduction="10000"/>
          </a:bodyPr>
          <a:lstStyle/>
          <a:p>
            <a:r>
              <a:rPr lang="en-CA" dirty="0"/>
              <a:t>Governance mechanisms operationalizing Responsible AI</a:t>
            </a:r>
          </a:p>
        </p:txBody>
      </p:sp>
      <p:sp>
        <p:nvSpPr>
          <p:cNvPr id="52" name="Content Placeholder 51">
            <a:extLst>
              <a:ext uri="{FF2B5EF4-FFF2-40B4-BE49-F238E27FC236}">
                <a16:creationId xmlns:a16="http://schemas.microsoft.com/office/drawing/2014/main" id="{DD1B94E1-5534-D2CA-52FF-D399C2123256}"/>
              </a:ext>
            </a:extLst>
          </p:cNvPr>
          <p:cNvSpPr>
            <a:spLocks noGrp="1"/>
          </p:cNvSpPr>
          <p:nvPr>
            <p:ph sz="half" idx="14"/>
          </p:nvPr>
        </p:nvSpPr>
        <p:spPr/>
        <p:txBody>
          <a:bodyPr/>
          <a:lstStyle/>
          <a:p>
            <a:endParaRPr lang="en-CA"/>
          </a:p>
        </p:txBody>
      </p:sp>
      <p:sp>
        <p:nvSpPr>
          <p:cNvPr id="54" name="Content Placeholder 53">
            <a:extLst>
              <a:ext uri="{FF2B5EF4-FFF2-40B4-BE49-F238E27FC236}">
                <a16:creationId xmlns:a16="http://schemas.microsoft.com/office/drawing/2014/main" id="{20FE3D49-79ED-02B8-D04E-00E7FCC6A8AF}"/>
              </a:ext>
            </a:extLst>
          </p:cNvPr>
          <p:cNvSpPr>
            <a:spLocks noGrp="1"/>
          </p:cNvSpPr>
          <p:nvPr>
            <p:ph sz="half" idx="19"/>
          </p:nvPr>
        </p:nvSpPr>
        <p:spPr/>
        <p:txBody>
          <a:bodyPr>
            <a:normAutofit fontScale="92500" lnSpcReduction="10000"/>
          </a:bodyPr>
          <a:lstStyle/>
          <a:p>
            <a:r>
              <a:rPr lang="en-US" dirty="0"/>
              <a:t>Applied projects advancing SDGs responsibly</a:t>
            </a:r>
            <a:endParaRPr lang="en-CA" dirty="0"/>
          </a:p>
        </p:txBody>
      </p:sp>
      <p:sp>
        <p:nvSpPr>
          <p:cNvPr id="55" name="Date Placeholder 54">
            <a:extLst>
              <a:ext uri="{FF2B5EF4-FFF2-40B4-BE49-F238E27FC236}">
                <a16:creationId xmlns:a16="http://schemas.microsoft.com/office/drawing/2014/main" id="{38CB8C73-37FA-5625-4587-F7DBA79DE52E}"/>
              </a:ext>
            </a:extLst>
          </p:cNvPr>
          <p:cNvSpPr>
            <a:spLocks noGrp="1"/>
          </p:cNvSpPr>
          <p:nvPr>
            <p:ph type="dt" sz="half" idx="10"/>
          </p:nvPr>
        </p:nvSpPr>
        <p:spPr/>
        <p:txBody>
          <a:bodyPr/>
          <a:lstStyle/>
          <a:p>
            <a:r>
              <a:rPr lang="en-US"/>
              <a:t>2023</a:t>
            </a:r>
            <a:endParaRPr lang="en-US" dirty="0"/>
          </a:p>
        </p:txBody>
      </p:sp>
      <p:sp>
        <p:nvSpPr>
          <p:cNvPr id="56" name="Footer Placeholder 55">
            <a:extLst>
              <a:ext uri="{FF2B5EF4-FFF2-40B4-BE49-F238E27FC236}">
                <a16:creationId xmlns:a16="http://schemas.microsoft.com/office/drawing/2014/main" id="{E18F0FB4-AEE6-9838-948D-1087D0BB1553}"/>
              </a:ext>
            </a:extLst>
          </p:cNvPr>
          <p:cNvSpPr>
            <a:spLocks noGrp="1"/>
          </p:cNvSpPr>
          <p:nvPr>
            <p:ph type="ftr" sz="quarter" idx="11"/>
          </p:nvPr>
        </p:nvSpPr>
        <p:spPr/>
        <p:txBody>
          <a:bodyPr/>
          <a:lstStyle/>
          <a:p>
            <a:r>
              <a:rPr lang="en-US"/>
              <a:t>Art of successful startup - AI for Social Good</a:t>
            </a:r>
            <a:endParaRPr lang="en-US" dirty="0"/>
          </a:p>
        </p:txBody>
      </p:sp>
      <p:sp>
        <p:nvSpPr>
          <p:cNvPr id="57" name="Slide Number Placeholder 56">
            <a:extLst>
              <a:ext uri="{FF2B5EF4-FFF2-40B4-BE49-F238E27FC236}">
                <a16:creationId xmlns:a16="http://schemas.microsoft.com/office/drawing/2014/main" id="{911256A0-1947-33E1-A14F-3EC45A681F2E}"/>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5" name="Content Placeholder 4">
            <a:extLst>
              <a:ext uri="{FF2B5EF4-FFF2-40B4-BE49-F238E27FC236}">
                <a16:creationId xmlns:a16="http://schemas.microsoft.com/office/drawing/2014/main" id="{AB257A24-F305-34B4-085C-A19B218D6DB7}"/>
              </a:ext>
            </a:extLst>
          </p:cNvPr>
          <p:cNvSpPr>
            <a:spLocks noGrp="1"/>
          </p:cNvSpPr>
          <p:nvPr>
            <p:ph sz="half" idx="2"/>
          </p:nvPr>
        </p:nvSpPr>
        <p:spPr/>
        <p:txBody>
          <a:bodyPr/>
          <a:lstStyle/>
          <a:p>
            <a:endParaRPr lang="en-CA" dirty="0"/>
          </a:p>
        </p:txBody>
      </p:sp>
    </p:spTree>
    <p:extLst>
      <p:ext uri="{BB962C8B-B14F-4D97-AF65-F5344CB8AC3E}">
        <p14:creationId xmlns:p14="http://schemas.microsoft.com/office/powerpoint/2010/main" val="40485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lstStyle/>
          <a:p>
            <a:r>
              <a:rPr lang="en-US" dirty="0"/>
              <a:t>TRUSTED AI</a:t>
            </a:r>
          </a:p>
        </p:txBody>
      </p:sp>
    </p:spTree>
    <p:extLst>
      <p:ext uri="{BB962C8B-B14F-4D97-AF65-F5344CB8AC3E}">
        <p14:creationId xmlns:p14="http://schemas.microsoft.com/office/powerpoint/2010/main" val="4228494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8627-5BC6-E776-0FFC-DCCFE34FB78B}"/>
              </a:ext>
            </a:extLst>
          </p:cNvPr>
          <p:cNvSpPr>
            <a:spLocks noGrp="1"/>
          </p:cNvSpPr>
          <p:nvPr>
            <p:ph type="title"/>
          </p:nvPr>
        </p:nvSpPr>
        <p:spPr/>
        <p:txBody>
          <a:bodyPr/>
          <a:lstStyle/>
          <a:p>
            <a:r>
              <a:rPr lang="en-CA" dirty="0"/>
              <a:t>\</a:t>
            </a:r>
          </a:p>
        </p:txBody>
      </p:sp>
      <p:sp>
        <p:nvSpPr>
          <p:cNvPr id="3" name="Text Placeholder 2">
            <a:extLst>
              <a:ext uri="{FF2B5EF4-FFF2-40B4-BE49-F238E27FC236}">
                <a16:creationId xmlns:a16="http://schemas.microsoft.com/office/drawing/2014/main" id="{E8834819-7072-6640-8D87-25CF19293C48}"/>
              </a:ext>
            </a:extLst>
          </p:cNvPr>
          <p:cNvSpPr>
            <a:spLocks noGrp="1"/>
          </p:cNvSpPr>
          <p:nvPr>
            <p:ph type="body" sz="quarter" idx="13"/>
          </p:nvPr>
        </p:nvSpPr>
        <p:spPr/>
        <p:txBody>
          <a:bodyPr>
            <a:normAutofit lnSpcReduction="10000"/>
          </a:bodyPr>
          <a:lstStyle/>
          <a:p>
            <a:endParaRPr lang="en-CA"/>
          </a:p>
        </p:txBody>
      </p:sp>
      <p:sp>
        <p:nvSpPr>
          <p:cNvPr id="4" name="Text Placeholder 3">
            <a:extLst>
              <a:ext uri="{FF2B5EF4-FFF2-40B4-BE49-F238E27FC236}">
                <a16:creationId xmlns:a16="http://schemas.microsoft.com/office/drawing/2014/main" id="{D926DC4D-A8AE-1B43-7462-F95B0D694818}"/>
              </a:ext>
            </a:extLst>
          </p:cNvPr>
          <p:cNvSpPr>
            <a:spLocks noGrp="1"/>
          </p:cNvSpPr>
          <p:nvPr>
            <p:ph type="body" sz="quarter" idx="15"/>
          </p:nvPr>
        </p:nvSpPr>
        <p:spPr/>
        <p:txBody>
          <a:bodyPr/>
          <a:lstStyle/>
          <a:p>
            <a:endParaRPr lang="en-CA"/>
          </a:p>
        </p:txBody>
      </p:sp>
      <p:sp>
        <p:nvSpPr>
          <p:cNvPr id="5" name="Text Placeholder 4">
            <a:extLst>
              <a:ext uri="{FF2B5EF4-FFF2-40B4-BE49-F238E27FC236}">
                <a16:creationId xmlns:a16="http://schemas.microsoft.com/office/drawing/2014/main" id="{09146D31-E2CB-AA38-86D4-5DEED9714588}"/>
              </a:ext>
            </a:extLst>
          </p:cNvPr>
          <p:cNvSpPr>
            <a:spLocks noGrp="1"/>
          </p:cNvSpPr>
          <p:nvPr>
            <p:ph type="body" sz="quarter" idx="16"/>
          </p:nvPr>
        </p:nvSpPr>
        <p:spPr/>
        <p:txBody>
          <a:bodyPr>
            <a:normAutofit lnSpcReduction="10000"/>
          </a:bodyPr>
          <a:lstStyle/>
          <a:p>
            <a:endParaRPr lang="en-CA"/>
          </a:p>
        </p:txBody>
      </p:sp>
      <p:sp>
        <p:nvSpPr>
          <p:cNvPr id="6" name="Text Placeholder 5">
            <a:extLst>
              <a:ext uri="{FF2B5EF4-FFF2-40B4-BE49-F238E27FC236}">
                <a16:creationId xmlns:a16="http://schemas.microsoft.com/office/drawing/2014/main" id="{339C0BDF-192B-6D63-6FAD-7D3DDCA2F790}"/>
              </a:ext>
            </a:extLst>
          </p:cNvPr>
          <p:cNvSpPr>
            <a:spLocks noGrp="1"/>
          </p:cNvSpPr>
          <p:nvPr>
            <p:ph type="body" sz="quarter" idx="17"/>
          </p:nvPr>
        </p:nvSpPr>
        <p:spPr/>
        <p:txBody>
          <a:bodyPr/>
          <a:lstStyle/>
          <a:p>
            <a:endParaRPr lang="en-CA"/>
          </a:p>
        </p:txBody>
      </p:sp>
      <p:sp>
        <p:nvSpPr>
          <p:cNvPr id="7" name="Text Placeholder 6">
            <a:extLst>
              <a:ext uri="{FF2B5EF4-FFF2-40B4-BE49-F238E27FC236}">
                <a16:creationId xmlns:a16="http://schemas.microsoft.com/office/drawing/2014/main" id="{CFC4BA03-9D57-B4D7-51FB-6ABA01A7B128}"/>
              </a:ext>
            </a:extLst>
          </p:cNvPr>
          <p:cNvSpPr>
            <a:spLocks noGrp="1"/>
          </p:cNvSpPr>
          <p:nvPr>
            <p:ph type="body" sz="quarter" idx="18"/>
          </p:nvPr>
        </p:nvSpPr>
        <p:spPr/>
        <p:txBody>
          <a:bodyPr>
            <a:normAutofit lnSpcReduction="10000"/>
          </a:bodyPr>
          <a:lstStyle/>
          <a:p>
            <a:endParaRPr lang="en-CA"/>
          </a:p>
        </p:txBody>
      </p:sp>
      <p:sp>
        <p:nvSpPr>
          <p:cNvPr id="8" name="Text Placeholder 7">
            <a:extLst>
              <a:ext uri="{FF2B5EF4-FFF2-40B4-BE49-F238E27FC236}">
                <a16:creationId xmlns:a16="http://schemas.microsoft.com/office/drawing/2014/main" id="{EE922670-7EC9-96F0-60D2-A3F15EBDE60F}"/>
              </a:ext>
            </a:extLst>
          </p:cNvPr>
          <p:cNvSpPr>
            <a:spLocks noGrp="1"/>
          </p:cNvSpPr>
          <p:nvPr>
            <p:ph type="body" sz="quarter" idx="19"/>
          </p:nvPr>
        </p:nvSpPr>
        <p:spPr/>
        <p:txBody>
          <a:bodyPr/>
          <a:lstStyle/>
          <a:p>
            <a:endParaRPr lang="en-CA"/>
          </a:p>
        </p:txBody>
      </p:sp>
      <p:sp>
        <p:nvSpPr>
          <p:cNvPr id="9" name="Text Placeholder 8">
            <a:extLst>
              <a:ext uri="{FF2B5EF4-FFF2-40B4-BE49-F238E27FC236}">
                <a16:creationId xmlns:a16="http://schemas.microsoft.com/office/drawing/2014/main" id="{2A0C7825-B306-02E3-5E1D-046E31F26271}"/>
              </a:ext>
            </a:extLst>
          </p:cNvPr>
          <p:cNvSpPr>
            <a:spLocks noGrp="1"/>
          </p:cNvSpPr>
          <p:nvPr>
            <p:ph type="body" sz="quarter" idx="23"/>
          </p:nvPr>
        </p:nvSpPr>
        <p:spPr/>
        <p:txBody>
          <a:bodyPr>
            <a:normAutofit lnSpcReduction="10000"/>
          </a:bodyPr>
          <a:lstStyle/>
          <a:p>
            <a:endParaRPr lang="en-CA"/>
          </a:p>
        </p:txBody>
      </p:sp>
      <p:sp>
        <p:nvSpPr>
          <p:cNvPr id="10" name="Text Placeholder 9">
            <a:extLst>
              <a:ext uri="{FF2B5EF4-FFF2-40B4-BE49-F238E27FC236}">
                <a16:creationId xmlns:a16="http://schemas.microsoft.com/office/drawing/2014/main" id="{F33D1262-F5F9-1799-F203-2444B551D6C1}"/>
              </a:ext>
            </a:extLst>
          </p:cNvPr>
          <p:cNvSpPr>
            <a:spLocks noGrp="1"/>
          </p:cNvSpPr>
          <p:nvPr>
            <p:ph type="body" sz="quarter" idx="24"/>
          </p:nvPr>
        </p:nvSpPr>
        <p:spPr/>
        <p:txBody>
          <a:bodyPr/>
          <a:lstStyle/>
          <a:p>
            <a:endParaRPr lang="en-CA"/>
          </a:p>
        </p:txBody>
      </p:sp>
      <p:sp>
        <p:nvSpPr>
          <p:cNvPr id="11" name="Date Placeholder 10">
            <a:extLst>
              <a:ext uri="{FF2B5EF4-FFF2-40B4-BE49-F238E27FC236}">
                <a16:creationId xmlns:a16="http://schemas.microsoft.com/office/drawing/2014/main" id="{D9E0DC5F-4909-3022-AC0E-C5E1132D12F3}"/>
              </a:ext>
            </a:extLst>
          </p:cNvPr>
          <p:cNvSpPr>
            <a:spLocks noGrp="1"/>
          </p:cNvSpPr>
          <p:nvPr>
            <p:ph type="dt" sz="half" idx="20"/>
          </p:nvPr>
        </p:nvSpPr>
        <p:spPr/>
        <p:txBody>
          <a:bodyPr/>
          <a:lstStyle/>
          <a:p>
            <a:r>
              <a:rPr lang="en-US"/>
              <a:t>2023</a:t>
            </a:r>
            <a:endParaRPr lang="en-US" dirty="0"/>
          </a:p>
        </p:txBody>
      </p:sp>
      <p:sp>
        <p:nvSpPr>
          <p:cNvPr id="12" name="Footer Placeholder 11">
            <a:extLst>
              <a:ext uri="{FF2B5EF4-FFF2-40B4-BE49-F238E27FC236}">
                <a16:creationId xmlns:a16="http://schemas.microsoft.com/office/drawing/2014/main" id="{EBC1B4DC-3124-270D-C0C8-BB8336328F2A}"/>
              </a:ext>
            </a:extLst>
          </p:cNvPr>
          <p:cNvSpPr>
            <a:spLocks noGrp="1"/>
          </p:cNvSpPr>
          <p:nvPr>
            <p:ph type="ftr" sz="quarter" idx="21"/>
          </p:nvPr>
        </p:nvSpPr>
        <p:spPr/>
        <p:txBody>
          <a:bodyPr/>
          <a:lstStyle/>
          <a:p>
            <a:r>
              <a:rPr lang="en-US"/>
              <a:t>Art of successful startup - AI for Social Good</a:t>
            </a:r>
            <a:endParaRPr lang="en-US" dirty="0"/>
          </a:p>
        </p:txBody>
      </p:sp>
      <p:sp>
        <p:nvSpPr>
          <p:cNvPr id="13" name="Slide Number Placeholder 12">
            <a:extLst>
              <a:ext uri="{FF2B5EF4-FFF2-40B4-BE49-F238E27FC236}">
                <a16:creationId xmlns:a16="http://schemas.microsoft.com/office/drawing/2014/main" id="{92A73E2C-8D49-A8C4-AAE0-9B7D76D9FE5F}"/>
              </a:ext>
            </a:extLst>
          </p:cNvPr>
          <p:cNvSpPr>
            <a:spLocks noGrp="1"/>
          </p:cNvSpPr>
          <p:nvPr>
            <p:ph type="sldNum" sz="quarter" idx="22"/>
          </p:nvPr>
        </p:nvSpPr>
        <p:spPr/>
        <p:txBody>
          <a:bodyPr/>
          <a:lstStyle/>
          <a:p>
            <a:fld id="{B5CEABB6-07DC-46E8-9B57-56EC44A396E5}" type="slidenum">
              <a:rPr lang="en-US" smtClean="0"/>
              <a:t>23</a:t>
            </a:fld>
            <a:endParaRPr lang="en-US" dirty="0"/>
          </a:p>
        </p:txBody>
      </p:sp>
      <p:pic>
        <p:nvPicPr>
          <p:cNvPr id="15" name="Picture 14">
            <a:extLst>
              <a:ext uri="{FF2B5EF4-FFF2-40B4-BE49-F238E27FC236}">
                <a16:creationId xmlns:a16="http://schemas.microsoft.com/office/drawing/2014/main" id="{F748159E-40D2-F278-74A3-2D416C5D331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96580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309390-1F78-CD14-5BC7-05D7145688D1}"/>
              </a:ext>
            </a:extLst>
          </p:cNvPr>
          <p:cNvSpPr>
            <a:spLocks noGrp="1"/>
          </p:cNvSpPr>
          <p:nvPr>
            <p:ph type="title"/>
          </p:nvPr>
        </p:nvSpPr>
        <p:spPr/>
        <p:txBody>
          <a:bodyPr/>
          <a:lstStyle/>
          <a:p>
            <a:endParaRPr lang="en-CA"/>
          </a:p>
        </p:txBody>
      </p:sp>
      <p:sp>
        <p:nvSpPr>
          <p:cNvPr id="9" name="Picture Placeholder 8">
            <a:extLst>
              <a:ext uri="{FF2B5EF4-FFF2-40B4-BE49-F238E27FC236}">
                <a16:creationId xmlns:a16="http://schemas.microsoft.com/office/drawing/2014/main" id="{029032B2-F661-EFCC-61C5-DD2514C4A007}"/>
              </a:ext>
            </a:extLst>
          </p:cNvPr>
          <p:cNvSpPr>
            <a:spLocks noGrp="1"/>
          </p:cNvSpPr>
          <p:nvPr>
            <p:ph type="pic" sz="quarter" idx="14"/>
          </p:nvPr>
        </p:nvSpPr>
        <p:spPr/>
        <p:txBody>
          <a:bodyPr/>
          <a:lstStyle/>
          <a:p>
            <a:endParaRPr lang="en-CA"/>
          </a:p>
        </p:txBody>
      </p:sp>
      <p:sp>
        <p:nvSpPr>
          <p:cNvPr id="11" name="Text Placeholder 10">
            <a:extLst>
              <a:ext uri="{FF2B5EF4-FFF2-40B4-BE49-F238E27FC236}">
                <a16:creationId xmlns:a16="http://schemas.microsoft.com/office/drawing/2014/main" id="{17DB62CC-4C14-AB70-945D-D67308EA1E43}"/>
              </a:ext>
            </a:extLst>
          </p:cNvPr>
          <p:cNvSpPr>
            <a:spLocks noGrp="1"/>
          </p:cNvSpPr>
          <p:nvPr>
            <p:ph type="body" idx="1"/>
          </p:nvPr>
        </p:nvSpPr>
        <p:spPr/>
        <p:txBody>
          <a:bodyPr/>
          <a:lstStyle/>
          <a:p>
            <a:endParaRPr lang="en-CA"/>
          </a:p>
        </p:txBody>
      </p:sp>
      <p:sp>
        <p:nvSpPr>
          <p:cNvPr id="13" name="Text Placeholder 12">
            <a:extLst>
              <a:ext uri="{FF2B5EF4-FFF2-40B4-BE49-F238E27FC236}">
                <a16:creationId xmlns:a16="http://schemas.microsoft.com/office/drawing/2014/main" id="{D646E086-3458-AD03-4810-F02F7AA2E0AB}"/>
              </a:ext>
            </a:extLst>
          </p:cNvPr>
          <p:cNvSpPr>
            <a:spLocks noGrp="1"/>
          </p:cNvSpPr>
          <p:nvPr>
            <p:ph type="body" idx="21"/>
          </p:nvPr>
        </p:nvSpPr>
        <p:spPr/>
        <p:txBody>
          <a:bodyPr/>
          <a:lstStyle/>
          <a:p>
            <a:endParaRPr lang="en-CA"/>
          </a:p>
        </p:txBody>
      </p:sp>
      <p:sp>
        <p:nvSpPr>
          <p:cNvPr id="15" name="Picture Placeholder 14">
            <a:extLst>
              <a:ext uri="{FF2B5EF4-FFF2-40B4-BE49-F238E27FC236}">
                <a16:creationId xmlns:a16="http://schemas.microsoft.com/office/drawing/2014/main" id="{B9D0A209-256D-5EFD-1CCB-D4168EB908F6}"/>
              </a:ext>
            </a:extLst>
          </p:cNvPr>
          <p:cNvSpPr>
            <a:spLocks noGrp="1"/>
          </p:cNvSpPr>
          <p:nvPr>
            <p:ph type="pic" sz="quarter" idx="15"/>
          </p:nvPr>
        </p:nvSpPr>
        <p:spPr/>
        <p:txBody>
          <a:bodyPr/>
          <a:lstStyle/>
          <a:p>
            <a:endParaRPr lang="en-CA"/>
          </a:p>
        </p:txBody>
      </p:sp>
      <p:sp>
        <p:nvSpPr>
          <p:cNvPr id="17" name="Text Placeholder 16">
            <a:extLst>
              <a:ext uri="{FF2B5EF4-FFF2-40B4-BE49-F238E27FC236}">
                <a16:creationId xmlns:a16="http://schemas.microsoft.com/office/drawing/2014/main" id="{D10E887D-5770-3F6E-BFE7-BD4357C12396}"/>
              </a:ext>
            </a:extLst>
          </p:cNvPr>
          <p:cNvSpPr>
            <a:spLocks noGrp="1"/>
          </p:cNvSpPr>
          <p:nvPr>
            <p:ph type="body" idx="18"/>
          </p:nvPr>
        </p:nvSpPr>
        <p:spPr/>
        <p:txBody>
          <a:bodyPr/>
          <a:lstStyle/>
          <a:p>
            <a:endParaRPr lang="en-CA"/>
          </a:p>
        </p:txBody>
      </p:sp>
      <p:sp>
        <p:nvSpPr>
          <p:cNvPr id="19" name="Text Placeholder 18">
            <a:extLst>
              <a:ext uri="{FF2B5EF4-FFF2-40B4-BE49-F238E27FC236}">
                <a16:creationId xmlns:a16="http://schemas.microsoft.com/office/drawing/2014/main" id="{FDECC307-6AB6-F45C-8B0F-9D3E8A19CAE3}"/>
              </a:ext>
            </a:extLst>
          </p:cNvPr>
          <p:cNvSpPr>
            <a:spLocks noGrp="1"/>
          </p:cNvSpPr>
          <p:nvPr>
            <p:ph type="body" idx="22"/>
          </p:nvPr>
        </p:nvSpPr>
        <p:spPr/>
        <p:txBody>
          <a:bodyPr/>
          <a:lstStyle/>
          <a:p>
            <a:endParaRPr lang="en-CA"/>
          </a:p>
        </p:txBody>
      </p:sp>
      <p:sp>
        <p:nvSpPr>
          <p:cNvPr id="21" name="Picture Placeholder 20">
            <a:extLst>
              <a:ext uri="{FF2B5EF4-FFF2-40B4-BE49-F238E27FC236}">
                <a16:creationId xmlns:a16="http://schemas.microsoft.com/office/drawing/2014/main" id="{E23FF765-AE51-78C2-69FE-C901D8683B7E}"/>
              </a:ext>
            </a:extLst>
          </p:cNvPr>
          <p:cNvSpPr>
            <a:spLocks noGrp="1"/>
          </p:cNvSpPr>
          <p:nvPr>
            <p:ph type="pic" sz="quarter" idx="16"/>
          </p:nvPr>
        </p:nvSpPr>
        <p:spPr/>
        <p:txBody>
          <a:bodyPr/>
          <a:lstStyle/>
          <a:p>
            <a:endParaRPr lang="en-CA"/>
          </a:p>
        </p:txBody>
      </p:sp>
      <p:sp>
        <p:nvSpPr>
          <p:cNvPr id="23" name="Text Placeholder 22">
            <a:extLst>
              <a:ext uri="{FF2B5EF4-FFF2-40B4-BE49-F238E27FC236}">
                <a16:creationId xmlns:a16="http://schemas.microsoft.com/office/drawing/2014/main" id="{8B40622D-204E-6632-885D-1A0BFEA08397}"/>
              </a:ext>
            </a:extLst>
          </p:cNvPr>
          <p:cNvSpPr>
            <a:spLocks noGrp="1"/>
          </p:cNvSpPr>
          <p:nvPr>
            <p:ph type="body" idx="19"/>
          </p:nvPr>
        </p:nvSpPr>
        <p:spPr/>
        <p:txBody>
          <a:bodyPr/>
          <a:lstStyle/>
          <a:p>
            <a:endParaRPr lang="en-CA"/>
          </a:p>
        </p:txBody>
      </p:sp>
      <p:sp>
        <p:nvSpPr>
          <p:cNvPr id="25" name="Text Placeholder 24">
            <a:extLst>
              <a:ext uri="{FF2B5EF4-FFF2-40B4-BE49-F238E27FC236}">
                <a16:creationId xmlns:a16="http://schemas.microsoft.com/office/drawing/2014/main" id="{5AEAC113-01B5-4D7C-B856-6669EA52E473}"/>
              </a:ext>
            </a:extLst>
          </p:cNvPr>
          <p:cNvSpPr>
            <a:spLocks noGrp="1"/>
          </p:cNvSpPr>
          <p:nvPr>
            <p:ph type="body" idx="23"/>
          </p:nvPr>
        </p:nvSpPr>
        <p:spPr/>
        <p:txBody>
          <a:bodyPr/>
          <a:lstStyle/>
          <a:p>
            <a:endParaRPr lang="en-CA"/>
          </a:p>
        </p:txBody>
      </p:sp>
      <p:sp>
        <p:nvSpPr>
          <p:cNvPr id="27" name="Picture Placeholder 26">
            <a:extLst>
              <a:ext uri="{FF2B5EF4-FFF2-40B4-BE49-F238E27FC236}">
                <a16:creationId xmlns:a16="http://schemas.microsoft.com/office/drawing/2014/main" id="{E2C353C6-487B-72F3-7E03-BE9AD9500B87}"/>
              </a:ext>
            </a:extLst>
          </p:cNvPr>
          <p:cNvSpPr>
            <a:spLocks noGrp="1"/>
          </p:cNvSpPr>
          <p:nvPr>
            <p:ph type="pic" sz="quarter" idx="17"/>
          </p:nvPr>
        </p:nvSpPr>
        <p:spPr/>
        <p:txBody>
          <a:bodyPr/>
          <a:lstStyle/>
          <a:p>
            <a:endParaRPr lang="en-CA"/>
          </a:p>
        </p:txBody>
      </p:sp>
      <p:sp>
        <p:nvSpPr>
          <p:cNvPr id="29" name="Text Placeholder 28">
            <a:extLst>
              <a:ext uri="{FF2B5EF4-FFF2-40B4-BE49-F238E27FC236}">
                <a16:creationId xmlns:a16="http://schemas.microsoft.com/office/drawing/2014/main" id="{A4B7ECD9-DE51-096F-DC5E-73B6CEE6A856}"/>
              </a:ext>
            </a:extLst>
          </p:cNvPr>
          <p:cNvSpPr>
            <a:spLocks noGrp="1"/>
          </p:cNvSpPr>
          <p:nvPr>
            <p:ph type="body" idx="20"/>
          </p:nvPr>
        </p:nvSpPr>
        <p:spPr/>
        <p:txBody>
          <a:bodyPr/>
          <a:lstStyle/>
          <a:p>
            <a:endParaRPr lang="en-CA"/>
          </a:p>
        </p:txBody>
      </p:sp>
      <p:sp>
        <p:nvSpPr>
          <p:cNvPr id="31" name="Text Placeholder 30">
            <a:extLst>
              <a:ext uri="{FF2B5EF4-FFF2-40B4-BE49-F238E27FC236}">
                <a16:creationId xmlns:a16="http://schemas.microsoft.com/office/drawing/2014/main" id="{E420D786-FB3B-1CA3-7823-9CE177517515}"/>
              </a:ext>
            </a:extLst>
          </p:cNvPr>
          <p:cNvSpPr>
            <a:spLocks noGrp="1"/>
          </p:cNvSpPr>
          <p:nvPr>
            <p:ph type="body" idx="24"/>
          </p:nvPr>
        </p:nvSpPr>
        <p:spPr/>
        <p:txBody>
          <a:bodyPr/>
          <a:lstStyle/>
          <a:p>
            <a:endParaRPr lang="en-CA"/>
          </a:p>
        </p:txBody>
      </p:sp>
      <p:sp>
        <p:nvSpPr>
          <p:cNvPr id="33" name="Picture Placeholder 32">
            <a:extLst>
              <a:ext uri="{FF2B5EF4-FFF2-40B4-BE49-F238E27FC236}">
                <a16:creationId xmlns:a16="http://schemas.microsoft.com/office/drawing/2014/main" id="{6BFFADDB-B63C-9DD5-03CB-0D62A71CE806}"/>
              </a:ext>
            </a:extLst>
          </p:cNvPr>
          <p:cNvSpPr>
            <a:spLocks noGrp="1"/>
          </p:cNvSpPr>
          <p:nvPr>
            <p:ph type="pic" sz="quarter" idx="26"/>
          </p:nvPr>
        </p:nvSpPr>
        <p:spPr/>
        <p:txBody>
          <a:bodyPr/>
          <a:lstStyle/>
          <a:p>
            <a:endParaRPr lang="en-CA"/>
          </a:p>
        </p:txBody>
      </p:sp>
      <p:sp>
        <p:nvSpPr>
          <p:cNvPr id="35" name="Text Placeholder 34">
            <a:extLst>
              <a:ext uri="{FF2B5EF4-FFF2-40B4-BE49-F238E27FC236}">
                <a16:creationId xmlns:a16="http://schemas.microsoft.com/office/drawing/2014/main" id="{3EDEC59F-9344-4F58-EA22-7ED51C3C1B11}"/>
              </a:ext>
            </a:extLst>
          </p:cNvPr>
          <p:cNvSpPr>
            <a:spLocks noGrp="1"/>
          </p:cNvSpPr>
          <p:nvPr>
            <p:ph type="body" idx="25"/>
          </p:nvPr>
        </p:nvSpPr>
        <p:spPr/>
        <p:txBody>
          <a:bodyPr/>
          <a:lstStyle/>
          <a:p>
            <a:endParaRPr lang="en-CA"/>
          </a:p>
        </p:txBody>
      </p:sp>
      <p:sp>
        <p:nvSpPr>
          <p:cNvPr id="39" name="Text Placeholder 38">
            <a:extLst>
              <a:ext uri="{FF2B5EF4-FFF2-40B4-BE49-F238E27FC236}">
                <a16:creationId xmlns:a16="http://schemas.microsoft.com/office/drawing/2014/main" id="{6C3FAB83-F615-3E38-24CC-55511099F1EF}"/>
              </a:ext>
            </a:extLst>
          </p:cNvPr>
          <p:cNvSpPr>
            <a:spLocks noGrp="1"/>
          </p:cNvSpPr>
          <p:nvPr>
            <p:ph type="body" idx="33"/>
          </p:nvPr>
        </p:nvSpPr>
        <p:spPr/>
        <p:txBody>
          <a:bodyPr/>
          <a:lstStyle/>
          <a:p>
            <a:endParaRPr lang="en-CA"/>
          </a:p>
        </p:txBody>
      </p:sp>
      <p:sp>
        <p:nvSpPr>
          <p:cNvPr id="41" name="Picture Placeholder 40">
            <a:extLst>
              <a:ext uri="{FF2B5EF4-FFF2-40B4-BE49-F238E27FC236}">
                <a16:creationId xmlns:a16="http://schemas.microsoft.com/office/drawing/2014/main" id="{7B611887-F31B-E3BE-AD39-B0AF153DDB7C}"/>
              </a:ext>
            </a:extLst>
          </p:cNvPr>
          <p:cNvSpPr>
            <a:spLocks noGrp="1"/>
          </p:cNvSpPr>
          <p:nvPr>
            <p:ph type="pic" sz="quarter" idx="27"/>
          </p:nvPr>
        </p:nvSpPr>
        <p:spPr/>
        <p:txBody>
          <a:bodyPr/>
          <a:lstStyle/>
          <a:p>
            <a:endParaRPr lang="en-CA"/>
          </a:p>
        </p:txBody>
      </p:sp>
      <p:sp>
        <p:nvSpPr>
          <p:cNvPr id="44" name="Text Placeholder 43">
            <a:extLst>
              <a:ext uri="{FF2B5EF4-FFF2-40B4-BE49-F238E27FC236}">
                <a16:creationId xmlns:a16="http://schemas.microsoft.com/office/drawing/2014/main" id="{B372FAFE-7F88-FC58-D6E8-C12B0656CB96}"/>
              </a:ext>
            </a:extLst>
          </p:cNvPr>
          <p:cNvSpPr>
            <a:spLocks noGrp="1"/>
          </p:cNvSpPr>
          <p:nvPr>
            <p:ph type="body" idx="30"/>
          </p:nvPr>
        </p:nvSpPr>
        <p:spPr/>
        <p:txBody>
          <a:bodyPr/>
          <a:lstStyle/>
          <a:p>
            <a:endParaRPr lang="en-CA"/>
          </a:p>
        </p:txBody>
      </p:sp>
      <p:sp>
        <p:nvSpPr>
          <p:cNvPr id="47" name="Text Placeholder 46">
            <a:extLst>
              <a:ext uri="{FF2B5EF4-FFF2-40B4-BE49-F238E27FC236}">
                <a16:creationId xmlns:a16="http://schemas.microsoft.com/office/drawing/2014/main" id="{3C97A003-5F83-5CAC-3F19-4B32E60D88F7}"/>
              </a:ext>
            </a:extLst>
          </p:cNvPr>
          <p:cNvSpPr>
            <a:spLocks noGrp="1"/>
          </p:cNvSpPr>
          <p:nvPr>
            <p:ph type="body" idx="34"/>
          </p:nvPr>
        </p:nvSpPr>
        <p:spPr/>
        <p:txBody>
          <a:bodyPr/>
          <a:lstStyle/>
          <a:p>
            <a:endParaRPr lang="en-CA"/>
          </a:p>
        </p:txBody>
      </p:sp>
      <p:sp>
        <p:nvSpPr>
          <p:cNvPr id="53" name="Picture Placeholder 52">
            <a:extLst>
              <a:ext uri="{FF2B5EF4-FFF2-40B4-BE49-F238E27FC236}">
                <a16:creationId xmlns:a16="http://schemas.microsoft.com/office/drawing/2014/main" id="{00DB8437-F706-69CE-9C51-CED371378D18}"/>
              </a:ext>
            </a:extLst>
          </p:cNvPr>
          <p:cNvSpPr>
            <a:spLocks noGrp="1"/>
          </p:cNvSpPr>
          <p:nvPr>
            <p:ph type="pic" sz="quarter" idx="28"/>
          </p:nvPr>
        </p:nvSpPr>
        <p:spPr/>
        <p:txBody>
          <a:bodyPr/>
          <a:lstStyle/>
          <a:p>
            <a:endParaRPr lang="en-CA"/>
          </a:p>
        </p:txBody>
      </p:sp>
      <p:sp>
        <p:nvSpPr>
          <p:cNvPr id="56" name="Text Placeholder 55">
            <a:extLst>
              <a:ext uri="{FF2B5EF4-FFF2-40B4-BE49-F238E27FC236}">
                <a16:creationId xmlns:a16="http://schemas.microsoft.com/office/drawing/2014/main" id="{F6837E4B-9F3A-0A3E-DA11-0257328E152B}"/>
              </a:ext>
            </a:extLst>
          </p:cNvPr>
          <p:cNvSpPr>
            <a:spLocks noGrp="1"/>
          </p:cNvSpPr>
          <p:nvPr>
            <p:ph type="body" idx="31"/>
          </p:nvPr>
        </p:nvSpPr>
        <p:spPr/>
        <p:txBody>
          <a:bodyPr/>
          <a:lstStyle/>
          <a:p>
            <a:endParaRPr lang="en-CA"/>
          </a:p>
        </p:txBody>
      </p:sp>
      <p:sp>
        <p:nvSpPr>
          <p:cNvPr id="59" name="Text Placeholder 58">
            <a:extLst>
              <a:ext uri="{FF2B5EF4-FFF2-40B4-BE49-F238E27FC236}">
                <a16:creationId xmlns:a16="http://schemas.microsoft.com/office/drawing/2014/main" id="{F3BA9868-DF93-B2A0-1719-D0081D4EC11B}"/>
              </a:ext>
            </a:extLst>
          </p:cNvPr>
          <p:cNvSpPr>
            <a:spLocks noGrp="1"/>
          </p:cNvSpPr>
          <p:nvPr>
            <p:ph type="body" idx="35"/>
          </p:nvPr>
        </p:nvSpPr>
        <p:spPr/>
        <p:txBody>
          <a:bodyPr/>
          <a:lstStyle/>
          <a:p>
            <a:endParaRPr lang="en-CA"/>
          </a:p>
        </p:txBody>
      </p:sp>
      <p:sp>
        <p:nvSpPr>
          <p:cNvPr id="65" name="Picture Placeholder 64">
            <a:extLst>
              <a:ext uri="{FF2B5EF4-FFF2-40B4-BE49-F238E27FC236}">
                <a16:creationId xmlns:a16="http://schemas.microsoft.com/office/drawing/2014/main" id="{2B1EC3DD-1552-D043-9E7D-EAE486BC9770}"/>
              </a:ext>
            </a:extLst>
          </p:cNvPr>
          <p:cNvSpPr>
            <a:spLocks noGrp="1"/>
          </p:cNvSpPr>
          <p:nvPr>
            <p:ph type="pic" sz="quarter" idx="29"/>
          </p:nvPr>
        </p:nvSpPr>
        <p:spPr/>
        <p:txBody>
          <a:bodyPr/>
          <a:lstStyle/>
          <a:p>
            <a:endParaRPr lang="en-CA"/>
          </a:p>
        </p:txBody>
      </p:sp>
      <p:sp>
        <p:nvSpPr>
          <p:cNvPr id="68" name="Text Placeholder 67">
            <a:extLst>
              <a:ext uri="{FF2B5EF4-FFF2-40B4-BE49-F238E27FC236}">
                <a16:creationId xmlns:a16="http://schemas.microsoft.com/office/drawing/2014/main" id="{993E95E3-AB31-EEE1-7016-0D7078BAB181}"/>
              </a:ext>
            </a:extLst>
          </p:cNvPr>
          <p:cNvSpPr>
            <a:spLocks noGrp="1"/>
          </p:cNvSpPr>
          <p:nvPr>
            <p:ph type="body" idx="32"/>
          </p:nvPr>
        </p:nvSpPr>
        <p:spPr/>
        <p:txBody>
          <a:bodyPr/>
          <a:lstStyle/>
          <a:p>
            <a:endParaRPr lang="en-CA"/>
          </a:p>
        </p:txBody>
      </p:sp>
      <p:sp>
        <p:nvSpPr>
          <p:cNvPr id="77" name="Text Placeholder 76">
            <a:extLst>
              <a:ext uri="{FF2B5EF4-FFF2-40B4-BE49-F238E27FC236}">
                <a16:creationId xmlns:a16="http://schemas.microsoft.com/office/drawing/2014/main" id="{44BB25AF-D1CA-8B19-A7BF-493794702D0B}"/>
              </a:ext>
            </a:extLst>
          </p:cNvPr>
          <p:cNvSpPr>
            <a:spLocks noGrp="1"/>
          </p:cNvSpPr>
          <p:nvPr>
            <p:ph type="body" idx="36"/>
          </p:nvPr>
        </p:nvSpPr>
        <p:spPr/>
        <p:txBody>
          <a:bodyPr/>
          <a:lstStyle/>
          <a:p>
            <a:endParaRPr lang="en-CA"/>
          </a:p>
        </p:txBody>
      </p:sp>
      <p:pic>
        <p:nvPicPr>
          <p:cNvPr id="80" name="Picture 79">
            <a:extLst>
              <a:ext uri="{FF2B5EF4-FFF2-40B4-BE49-F238E27FC236}">
                <a16:creationId xmlns:a16="http://schemas.microsoft.com/office/drawing/2014/main" id="{A79594CE-2117-2164-BFDB-46936569F0FB}"/>
              </a:ext>
            </a:extLst>
          </p:cNvPr>
          <p:cNvPicPr>
            <a:picLocks noChangeAspect="1"/>
          </p:cNvPicPr>
          <p:nvPr/>
        </p:nvPicPr>
        <p:blipFill>
          <a:blip r:embed="rId2"/>
          <a:stretch>
            <a:fillRect/>
          </a:stretch>
        </p:blipFill>
        <p:spPr>
          <a:xfrm>
            <a:off x="1390120" y="328381"/>
            <a:ext cx="9198486" cy="6416548"/>
          </a:xfrm>
          <a:prstGeom prst="rect">
            <a:avLst/>
          </a:prstGeom>
        </p:spPr>
      </p:pic>
    </p:spTree>
    <p:extLst>
      <p:ext uri="{BB962C8B-B14F-4D97-AF65-F5344CB8AC3E}">
        <p14:creationId xmlns:p14="http://schemas.microsoft.com/office/powerpoint/2010/main" val="3396266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093110" y="1740465"/>
            <a:ext cx="5111750" cy="1204912"/>
          </a:xfrm>
        </p:spPr>
        <p:txBody>
          <a:bodyPr/>
          <a:lstStyle/>
          <a:p>
            <a:r>
              <a:rPr lang="en-US" dirty="0"/>
              <a:t>SUMMARY</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
        <p:nvSpPr>
          <p:cNvPr id="8" name="Text Placeholder 7">
            <a:extLst>
              <a:ext uri="{FF2B5EF4-FFF2-40B4-BE49-F238E27FC236}">
                <a16:creationId xmlns:a16="http://schemas.microsoft.com/office/drawing/2014/main" id="{AA224AE8-FF47-68D8-E9F8-CD1CB1DC9BB1}"/>
              </a:ext>
            </a:extLst>
          </p:cNvPr>
          <p:cNvSpPr>
            <a:spLocks noGrp="1"/>
          </p:cNvSpPr>
          <p:nvPr>
            <p:ph type="body" idx="1"/>
          </p:nvPr>
        </p:nvSpPr>
        <p:spPr>
          <a:xfrm>
            <a:off x="5093110" y="3254477"/>
            <a:ext cx="5495515" cy="2615381"/>
          </a:xfrm>
        </p:spPr>
        <p:txBody>
          <a:bodyPr/>
          <a:lstStyle/>
          <a:p>
            <a:r>
              <a:rPr lang="en-US" sz="1800" dirty="0"/>
              <a:t>Data are not homogeneous; they can come from different sources and be used for different purposes. The choice of which training data to use may be competitively significant as certain attributes of training data are a better fit with specific algorithms and products than others.</a:t>
            </a:r>
          </a:p>
          <a:p>
            <a:endParaRPr lang="en-CA" dirty="0"/>
          </a:p>
        </p:txBody>
      </p:sp>
      <p:pic>
        <p:nvPicPr>
          <p:cNvPr id="1026" name="Picture 2" descr="29 Funny ChatGPT Memes: When AI Gets A Sense Of Humor">
            <a:extLst>
              <a:ext uri="{FF2B5EF4-FFF2-40B4-BE49-F238E27FC236}">
                <a16:creationId xmlns:a16="http://schemas.microsoft.com/office/drawing/2014/main" id="{67E6CACE-48CF-5E30-67BB-5B0AFB1B7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17304"/>
            <a:ext cx="44958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a:normAutofit/>
          </a:bodyPr>
          <a:lstStyle/>
          <a:p>
            <a:r>
              <a:rPr lang="en-US" dirty="0"/>
              <a:t>Vaishnavi V</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3D25-DE72-4FDB-2BA2-41CD9EAC9AFA}"/>
              </a:ext>
            </a:extLst>
          </p:cNvPr>
          <p:cNvSpPr>
            <a:spLocks noGrp="1"/>
          </p:cNvSpPr>
          <p:nvPr>
            <p:ph type="title"/>
          </p:nvPr>
        </p:nvSpPr>
        <p:spPr/>
        <p:txBody>
          <a:bodyPr>
            <a:normAutofit fontScale="90000"/>
          </a:bodyPr>
          <a:lstStyle/>
          <a:p>
            <a:r>
              <a:rPr lang="en-US" b="1" i="0" dirty="0">
                <a:effectLst/>
                <a:latin typeface="LabGrotesque"/>
              </a:rPr>
              <a:t>the clear winner in the AI race so far</a:t>
            </a:r>
            <a:br>
              <a:rPr lang="en-US" b="1" i="0" dirty="0">
                <a:solidFill>
                  <a:srgbClr val="111111"/>
                </a:solidFill>
                <a:effectLst/>
                <a:latin typeface="LabGrotesque"/>
              </a:rPr>
            </a:br>
            <a:endParaRPr lang="en-CA" dirty="0"/>
          </a:p>
        </p:txBody>
      </p:sp>
      <p:sp>
        <p:nvSpPr>
          <p:cNvPr id="3" name="Content Placeholder 2">
            <a:extLst>
              <a:ext uri="{FF2B5EF4-FFF2-40B4-BE49-F238E27FC236}">
                <a16:creationId xmlns:a16="http://schemas.microsoft.com/office/drawing/2014/main" id="{F2779C42-8EF2-2610-BBED-473D817AA878}"/>
              </a:ext>
            </a:extLst>
          </p:cNvPr>
          <p:cNvSpPr>
            <a:spLocks noGrp="1"/>
          </p:cNvSpPr>
          <p:nvPr>
            <p:ph idx="1"/>
          </p:nvPr>
        </p:nvSpPr>
        <p:spPr/>
        <p:txBody>
          <a:bodyPr>
            <a:normAutofit/>
          </a:bodyPr>
          <a:lstStyle/>
          <a:p>
            <a:endParaRPr lang="en-CA" sz="2000" dirty="0"/>
          </a:p>
        </p:txBody>
      </p:sp>
      <p:sp>
        <p:nvSpPr>
          <p:cNvPr id="4" name="Date Placeholder 3">
            <a:extLst>
              <a:ext uri="{FF2B5EF4-FFF2-40B4-BE49-F238E27FC236}">
                <a16:creationId xmlns:a16="http://schemas.microsoft.com/office/drawing/2014/main" id="{601AFFA7-80CA-FD84-807B-3873D2A15A2E}"/>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F809BD59-C174-4EE1-4427-F7EC467BF397}"/>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55420491-6CC9-E8D3-7929-08DC8B86E924}"/>
              </a:ext>
            </a:extLst>
          </p:cNvPr>
          <p:cNvSpPr>
            <a:spLocks noGrp="1"/>
          </p:cNvSpPr>
          <p:nvPr>
            <p:ph type="sldNum" sz="quarter" idx="12"/>
          </p:nvPr>
        </p:nvSpPr>
        <p:spPr/>
        <p:txBody>
          <a:bodyPr/>
          <a:lstStyle/>
          <a:p>
            <a:fld id="{B5CEABB6-07DC-46E8-9B57-56EC44A396E5}" type="slidenum">
              <a:rPr lang="en-US" smtClean="0"/>
              <a:t>3</a:t>
            </a:fld>
            <a:endParaRPr lang="en-US" dirty="0"/>
          </a:p>
        </p:txBody>
      </p:sp>
      <p:pic>
        <p:nvPicPr>
          <p:cNvPr id="1026" name="Picture 2" descr="Nvidia is worth nearly $1 trillion—what to know before investing">
            <a:extLst>
              <a:ext uri="{FF2B5EF4-FFF2-40B4-BE49-F238E27FC236}">
                <a16:creationId xmlns:a16="http://schemas.microsoft.com/office/drawing/2014/main" id="{F3DB0473-A3B2-8CD6-516A-ADE1A4169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499" y="2843705"/>
            <a:ext cx="4170677" cy="27410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 It Too Late to Buy NVIDIA Stock? | The Motley Fool">
            <a:extLst>
              <a:ext uri="{FF2B5EF4-FFF2-40B4-BE49-F238E27FC236}">
                <a16:creationId xmlns:a16="http://schemas.microsoft.com/office/drawing/2014/main" id="{7F98267D-B20E-2807-B767-4228A57C8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6782" y="2843705"/>
            <a:ext cx="4054358" cy="274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52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482DB9-61C3-7A8C-32A5-1F453C48BEAE}"/>
              </a:ext>
            </a:extLst>
          </p:cNvPr>
          <p:cNvPicPr>
            <a:picLocks noChangeAspect="1"/>
          </p:cNvPicPr>
          <p:nvPr/>
        </p:nvPicPr>
        <p:blipFill>
          <a:blip r:embed="rId2"/>
          <a:stretch>
            <a:fillRect/>
          </a:stretch>
        </p:blipFill>
        <p:spPr>
          <a:xfrm>
            <a:off x="0" y="0"/>
            <a:ext cx="12192000" cy="6858000"/>
          </a:xfrm>
          <a:prstGeom prst="rect">
            <a:avLst/>
          </a:prstGeom>
        </p:spPr>
      </p:pic>
      <p:sp>
        <p:nvSpPr>
          <p:cNvPr id="9" name="Date Placeholder 8">
            <a:extLst>
              <a:ext uri="{FF2B5EF4-FFF2-40B4-BE49-F238E27FC236}">
                <a16:creationId xmlns:a16="http://schemas.microsoft.com/office/drawing/2014/main" id="{DB11B7C1-FFB5-6C1F-297E-E0A428A08658}"/>
              </a:ext>
            </a:extLst>
          </p:cNvPr>
          <p:cNvSpPr>
            <a:spLocks noGrp="1"/>
          </p:cNvSpPr>
          <p:nvPr>
            <p:ph type="dt" sz="half" idx="10"/>
          </p:nvPr>
        </p:nvSpPr>
        <p:spPr/>
        <p:txBody>
          <a:bodyPr/>
          <a:lstStyle/>
          <a:p>
            <a:r>
              <a:rPr lang="en-US"/>
              <a:t>2023</a:t>
            </a:r>
            <a:endParaRPr lang="en-US" dirty="0"/>
          </a:p>
        </p:txBody>
      </p:sp>
      <p:sp>
        <p:nvSpPr>
          <p:cNvPr id="10" name="Footer Placeholder 9">
            <a:extLst>
              <a:ext uri="{FF2B5EF4-FFF2-40B4-BE49-F238E27FC236}">
                <a16:creationId xmlns:a16="http://schemas.microsoft.com/office/drawing/2014/main" id="{50B6858A-A4D7-8B08-D354-FBB25C782D0D}"/>
              </a:ext>
            </a:extLst>
          </p:cNvPr>
          <p:cNvSpPr>
            <a:spLocks noGrp="1"/>
          </p:cNvSpPr>
          <p:nvPr>
            <p:ph type="ftr" sz="quarter" idx="11"/>
          </p:nvPr>
        </p:nvSpPr>
        <p:spPr/>
        <p:txBody>
          <a:bodyPr/>
          <a:lstStyle/>
          <a:p>
            <a:r>
              <a:rPr lang="en-US"/>
              <a:t>Art of successful startup - AI for Social Good</a:t>
            </a:r>
            <a:endParaRPr lang="en-US" dirty="0"/>
          </a:p>
        </p:txBody>
      </p:sp>
      <p:sp>
        <p:nvSpPr>
          <p:cNvPr id="11" name="Slide Number Placeholder 10">
            <a:extLst>
              <a:ext uri="{FF2B5EF4-FFF2-40B4-BE49-F238E27FC236}">
                <a16:creationId xmlns:a16="http://schemas.microsoft.com/office/drawing/2014/main" id="{F0D3ABC7-66A8-C743-615D-D6F9C751BF43}"/>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372909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989370" y="273193"/>
            <a:ext cx="3171825" cy="1325563"/>
          </a:xfrm>
        </p:spPr>
        <p:txBody>
          <a:bodyPr/>
          <a:lstStyle/>
          <a:p>
            <a:r>
              <a:rPr lang="en-ZA" dirty="0"/>
              <a:t>examples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983226" y="2104103"/>
            <a:ext cx="9429135" cy="4252246"/>
          </a:xfrm>
        </p:spPr>
        <p:txBody>
          <a:bodyPr>
            <a:normAutofit/>
          </a:bodyPr>
          <a:lstStyle/>
          <a:p>
            <a:r>
              <a:rPr lang="en-US" sz="1800" b="1" dirty="0"/>
              <a:t>Self-Driving Cars</a:t>
            </a:r>
            <a:r>
              <a:rPr lang="en-US" sz="1800" dirty="0"/>
              <a:t>: Have you ever seen a self-driving car? What about a self-parking car? Autonomous vehicles are transforming mobility, using sensors to detect their surroundings.</a:t>
            </a:r>
          </a:p>
          <a:p>
            <a:r>
              <a:rPr lang="en-US" sz="1800" b="1" dirty="0"/>
              <a:t>Virtual Assistants</a:t>
            </a:r>
            <a:r>
              <a:rPr lang="en-US" sz="1800" dirty="0"/>
              <a:t>: Hey Siri. OK Google. Alexa. Virtual assistants use natural language processing to respond to your questions and requests.</a:t>
            </a:r>
          </a:p>
          <a:p>
            <a:r>
              <a:rPr lang="en-US" sz="1800" b="1" dirty="0"/>
              <a:t>Music Recommenders</a:t>
            </a:r>
            <a:r>
              <a:rPr lang="en-US" sz="1800" dirty="0"/>
              <a:t>: If you have ever listened to music on an app like Spotify, maybe you have noticed recommendations appear for songs you might like. That’s thanks to AI!</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5</a:t>
            </a:fld>
            <a:endParaRPr lang="en-ZA" dirty="0"/>
          </a:p>
        </p:txBody>
      </p:sp>
      <p:sp>
        <p:nvSpPr>
          <p:cNvPr id="7" name="TextBox 6">
            <a:extLst>
              <a:ext uri="{FF2B5EF4-FFF2-40B4-BE49-F238E27FC236}">
                <a16:creationId xmlns:a16="http://schemas.microsoft.com/office/drawing/2014/main" id="{63CA84F6-E4D3-4455-7C2A-2C29A932623A}"/>
              </a:ext>
            </a:extLst>
          </p:cNvPr>
          <p:cNvSpPr txBox="1"/>
          <p:nvPr/>
        </p:nvSpPr>
        <p:spPr>
          <a:xfrm>
            <a:off x="1129339" y="6041717"/>
            <a:ext cx="6063711" cy="307777"/>
          </a:xfrm>
          <a:prstGeom prst="rect">
            <a:avLst/>
          </a:prstGeom>
          <a:noFill/>
        </p:spPr>
        <p:txBody>
          <a:bodyPr wrap="none" rtlCol="0">
            <a:spAutoFit/>
          </a:bodyPr>
          <a:lstStyle/>
          <a:p>
            <a:r>
              <a:rPr lang="en-CA" sz="1400" dirty="0">
                <a:solidFill>
                  <a:schemeClr val="bg1"/>
                </a:solidFill>
              </a:rPr>
              <a:t>Source : https://www.inspiritscholars.com/blog/ai-for-social-good-projects/</a:t>
            </a:r>
          </a:p>
        </p:txBody>
      </p:sp>
    </p:spTree>
    <p:extLst>
      <p:ext uri="{BB962C8B-B14F-4D97-AF65-F5344CB8AC3E}">
        <p14:creationId xmlns:p14="http://schemas.microsoft.com/office/powerpoint/2010/main" val="224349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BEB4-5E44-C6F9-FDB7-20AAA8207A47}"/>
              </a:ext>
            </a:extLst>
          </p:cNvPr>
          <p:cNvSpPr>
            <a:spLocks noGrp="1"/>
          </p:cNvSpPr>
          <p:nvPr>
            <p:ph type="title"/>
          </p:nvPr>
        </p:nvSpPr>
        <p:spPr>
          <a:xfrm>
            <a:off x="1132534" y="206477"/>
            <a:ext cx="3640085" cy="1697079"/>
          </a:xfrm>
        </p:spPr>
        <p:txBody>
          <a:bodyPr/>
          <a:lstStyle/>
          <a:p>
            <a:r>
              <a:rPr lang="en-CA" dirty="0"/>
              <a:t>basics</a:t>
            </a:r>
          </a:p>
        </p:txBody>
      </p:sp>
      <p:pic>
        <p:nvPicPr>
          <p:cNvPr id="8" name="Content Placeholder 7">
            <a:extLst>
              <a:ext uri="{FF2B5EF4-FFF2-40B4-BE49-F238E27FC236}">
                <a16:creationId xmlns:a16="http://schemas.microsoft.com/office/drawing/2014/main" id="{98D9559C-FA71-F5B0-C238-E15DD21ED46B}"/>
              </a:ext>
            </a:extLst>
          </p:cNvPr>
          <p:cNvPicPr>
            <a:picLocks noGrp="1" noChangeAspect="1"/>
          </p:cNvPicPr>
          <p:nvPr>
            <p:ph idx="1"/>
          </p:nvPr>
        </p:nvPicPr>
        <p:blipFill>
          <a:blip r:embed="rId2"/>
          <a:stretch>
            <a:fillRect/>
          </a:stretch>
        </p:blipFill>
        <p:spPr>
          <a:xfrm>
            <a:off x="783814" y="2814061"/>
            <a:ext cx="8488005" cy="3696929"/>
          </a:xfrm>
        </p:spPr>
      </p:pic>
      <p:sp>
        <p:nvSpPr>
          <p:cNvPr id="4" name="Date Placeholder 3">
            <a:extLst>
              <a:ext uri="{FF2B5EF4-FFF2-40B4-BE49-F238E27FC236}">
                <a16:creationId xmlns:a16="http://schemas.microsoft.com/office/drawing/2014/main" id="{545EC64D-8C1F-6D0F-5F70-9616F46C256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9674252-6221-BE47-B707-8F1E0B638EA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267AE925-1E9E-129C-C425-C1F03A3CE8D8}"/>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9" name="TextBox 8">
            <a:extLst>
              <a:ext uri="{FF2B5EF4-FFF2-40B4-BE49-F238E27FC236}">
                <a16:creationId xmlns:a16="http://schemas.microsoft.com/office/drawing/2014/main" id="{72742F38-A2E1-F08F-AC71-2ECE56D60022}"/>
              </a:ext>
            </a:extLst>
          </p:cNvPr>
          <p:cNvSpPr txBox="1"/>
          <p:nvPr/>
        </p:nvSpPr>
        <p:spPr>
          <a:xfrm>
            <a:off x="4772619" y="1644124"/>
            <a:ext cx="7557197" cy="2585323"/>
          </a:xfrm>
          <a:prstGeom prst="rect">
            <a:avLst/>
          </a:prstGeom>
          <a:noFill/>
        </p:spPr>
        <p:txBody>
          <a:bodyPr wrap="none" rtlCol="0">
            <a:spAutoFit/>
          </a:bodyPr>
          <a:lstStyle/>
          <a:p>
            <a:r>
              <a:rPr lang="en-US" dirty="0">
                <a:solidFill>
                  <a:schemeClr val="bg1"/>
                </a:solidFill>
              </a:rPr>
              <a:t>Machine Learning : Machine Learning is an art of study of</a:t>
            </a:r>
          </a:p>
          <a:p>
            <a:r>
              <a:rPr lang="en-US" dirty="0">
                <a:solidFill>
                  <a:schemeClr val="bg1"/>
                </a:solidFill>
              </a:rPr>
              <a:t>algorithms and learning from examples and experience.</a:t>
            </a:r>
          </a:p>
          <a:p>
            <a:r>
              <a:rPr lang="en-US" dirty="0">
                <a:solidFill>
                  <a:schemeClr val="bg1"/>
                </a:solidFill>
              </a:rPr>
              <a:t>ML enables us to make predictions based on existing patterns in the data.</a:t>
            </a:r>
          </a:p>
          <a:p>
            <a:endParaRPr lang="en-US" dirty="0">
              <a:solidFill>
                <a:schemeClr val="bg1"/>
              </a:solidFill>
            </a:endParaRPr>
          </a:p>
          <a:p>
            <a:r>
              <a:rPr lang="en-US" dirty="0">
                <a:solidFill>
                  <a:schemeClr val="bg1"/>
                </a:solidFill>
              </a:rPr>
              <a:t>Deep Learning : Deep learning uses neural network that</a:t>
            </a:r>
          </a:p>
          <a:p>
            <a:r>
              <a:rPr lang="en-US" dirty="0">
                <a:solidFill>
                  <a:schemeClr val="bg1"/>
                </a:solidFill>
              </a:rPr>
              <a:t>comprises of different layers to learn from data. </a:t>
            </a:r>
          </a:p>
          <a:p>
            <a:r>
              <a:rPr lang="en-US" dirty="0">
                <a:solidFill>
                  <a:schemeClr val="bg1"/>
                </a:solidFill>
              </a:rPr>
              <a:t>Neural Network is an architecture where the layers </a:t>
            </a:r>
          </a:p>
          <a:p>
            <a:r>
              <a:rPr lang="en-US" dirty="0">
                <a:solidFill>
                  <a:schemeClr val="bg1"/>
                </a:solidFill>
              </a:rPr>
              <a:t>are stacked on top of each other.</a:t>
            </a:r>
          </a:p>
          <a:p>
            <a:endParaRPr lang="en-CA" dirty="0"/>
          </a:p>
        </p:txBody>
      </p:sp>
    </p:spTree>
    <p:extLst>
      <p:ext uri="{BB962C8B-B14F-4D97-AF65-F5344CB8AC3E}">
        <p14:creationId xmlns:p14="http://schemas.microsoft.com/office/powerpoint/2010/main" val="1488518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BEB4-5E44-C6F9-FDB7-20AAA8207A47}"/>
              </a:ext>
            </a:extLst>
          </p:cNvPr>
          <p:cNvSpPr>
            <a:spLocks noGrp="1"/>
          </p:cNvSpPr>
          <p:nvPr>
            <p:ph type="title"/>
          </p:nvPr>
        </p:nvSpPr>
        <p:spPr>
          <a:xfrm>
            <a:off x="1034211" y="206476"/>
            <a:ext cx="3640085" cy="1697079"/>
          </a:xfrm>
        </p:spPr>
        <p:txBody>
          <a:bodyPr/>
          <a:lstStyle/>
          <a:p>
            <a:r>
              <a:rPr lang="en-CA" dirty="0"/>
              <a:t>basics</a:t>
            </a:r>
          </a:p>
        </p:txBody>
      </p:sp>
      <p:sp>
        <p:nvSpPr>
          <p:cNvPr id="4" name="Date Placeholder 3">
            <a:extLst>
              <a:ext uri="{FF2B5EF4-FFF2-40B4-BE49-F238E27FC236}">
                <a16:creationId xmlns:a16="http://schemas.microsoft.com/office/drawing/2014/main" id="{545EC64D-8C1F-6D0F-5F70-9616F46C256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59674252-6221-BE47-B707-8F1E0B638EA4}"/>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267AE925-1E9E-129C-C425-C1F03A3CE8D8}"/>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11" name="Content Placeholder 10">
            <a:extLst>
              <a:ext uri="{FF2B5EF4-FFF2-40B4-BE49-F238E27FC236}">
                <a16:creationId xmlns:a16="http://schemas.microsoft.com/office/drawing/2014/main" id="{D8DB47C5-FC4F-4B05-E75C-D6A8244B619B}"/>
              </a:ext>
            </a:extLst>
          </p:cNvPr>
          <p:cNvPicPr>
            <a:picLocks noGrp="1" noChangeAspect="1"/>
          </p:cNvPicPr>
          <p:nvPr>
            <p:ph idx="1"/>
          </p:nvPr>
        </p:nvPicPr>
        <p:blipFill>
          <a:blip r:embed="rId2"/>
          <a:stretch>
            <a:fillRect/>
          </a:stretch>
        </p:blipFill>
        <p:spPr>
          <a:xfrm>
            <a:off x="1122701" y="2052598"/>
            <a:ext cx="7922976" cy="4230215"/>
          </a:xfrm>
        </p:spPr>
      </p:pic>
    </p:spTree>
    <p:extLst>
      <p:ext uri="{BB962C8B-B14F-4D97-AF65-F5344CB8AC3E}">
        <p14:creationId xmlns:p14="http://schemas.microsoft.com/office/powerpoint/2010/main" val="3112827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p:txBody>
          <a:bodyPr/>
          <a:lstStyle/>
          <a:p>
            <a:r>
              <a:rPr lang="en-ZA" dirty="0"/>
              <a:t>Sustainable Development Goals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924175"/>
            <a:ext cx="6198011" cy="3432174"/>
          </a:xfrm>
        </p:spPr>
        <p:txBody>
          <a:bodyPr>
            <a:normAutofit/>
          </a:bodyPr>
          <a:lstStyle/>
          <a:p>
            <a:r>
              <a:rPr lang="en-US" sz="1800" dirty="0"/>
              <a:t>In 2015, the United Nations General Assembly announced a collection of 17 interlinked global goals, called the Sustainable Development Goals.</a:t>
            </a:r>
          </a:p>
          <a:p>
            <a:r>
              <a:rPr lang="en-US" sz="1800" dirty="0"/>
              <a:t>Its designed to be a “blueprint to achieve a better and more sustainable future for all” by 2030</a:t>
            </a:r>
          </a:p>
          <a:p>
            <a:r>
              <a:rPr lang="en-US" sz="1800" dirty="0"/>
              <a:t>These global goals encompass the majority of the world’s most pressing problems, including climate change, poverty, and access to clean water.</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US"/>
              <a:t>Art of successful startup - AI for Social Good</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857227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9198-040D-1A4A-5F33-75721673C48A}"/>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53E8751C-3570-7D2D-46B8-50E042BE1674}"/>
              </a:ext>
            </a:extLst>
          </p:cNvPr>
          <p:cNvSpPr>
            <a:spLocks noGrp="1"/>
          </p:cNvSpPr>
          <p:nvPr>
            <p:ph idx="1"/>
          </p:nvPr>
        </p:nvSpPr>
        <p:spPr/>
        <p:txBody>
          <a:bodyPr/>
          <a:lstStyle/>
          <a:p>
            <a:endParaRPr lang="en-CA"/>
          </a:p>
        </p:txBody>
      </p:sp>
      <p:sp>
        <p:nvSpPr>
          <p:cNvPr id="4" name="Date Placeholder 3">
            <a:extLst>
              <a:ext uri="{FF2B5EF4-FFF2-40B4-BE49-F238E27FC236}">
                <a16:creationId xmlns:a16="http://schemas.microsoft.com/office/drawing/2014/main" id="{FD8CC833-11CE-C05D-10CA-C7E80E9C403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DECE3CC3-64A6-3736-B8F9-27A3E2A1EFDD}"/>
              </a:ext>
            </a:extLst>
          </p:cNvPr>
          <p:cNvSpPr>
            <a:spLocks noGrp="1"/>
          </p:cNvSpPr>
          <p:nvPr>
            <p:ph type="ftr" sz="quarter" idx="11"/>
          </p:nvPr>
        </p:nvSpPr>
        <p:spPr/>
        <p:txBody>
          <a:bodyPr/>
          <a:lstStyle/>
          <a:p>
            <a:r>
              <a:rPr lang="en-US"/>
              <a:t>Art of successful startup - AI for Social Good</a:t>
            </a:r>
            <a:endParaRPr lang="en-US" dirty="0"/>
          </a:p>
        </p:txBody>
      </p:sp>
      <p:sp>
        <p:nvSpPr>
          <p:cNvPr id="6" name="Slide Number Placeholder 5">
            <a:extLst>
              <a:ext uri="{FF2B5EF4-FFF2-40B4-BE49-F238E27FC236}">
                <a16:creationId xmlns:a16="http://schemas.microsoft.com/office/drawing/2014/main" id="{350EF040-0DC2-6FBD-BAE8-8E8E01B3420F}"/>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1028" name="Picture 4" descr="ESG and Sustainability - About">
            <a:extLst>
              <a:ext uri="{FF2B5EF4-FFF2-40B4-BE49-F238E27FC236}">
                <a16:creationId xmlns:a16="http://schemas.microsoft.com/office/drawing/2014/main" id="{94BD43BF-6D99-2D03-6137-D00B25ABE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539" y="484320"/>
            <a:ext cx="7511625" cy="563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06203"/>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Wisp</Template>
  <TotalTime>385</TotalTime>
  <Words>1364</Words>
  <Application>Microsoft Office PowerPoint</Application>
  <PresentationFormat>Widescreen</PresentationFormat>
  <Paragraphs>151</Paragraphs>
  <Slides>26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LabGrotesque</vt:lpstr>
      <vt:lpstr>OpenSans-Regular</vt:lpstr>
      <vt:lpstr>Rosart</vt:lpstr>
      <vt:lpstr>Tenorite</vt:lpstr>
      <vt:lpstr>Monoline</vt:lpstr>
      <vt:lpstr>Art of successful startup - AI for Social good</vt:lpstr>
      <vt:lpstr>the clear winner in the AI race so far </vt:lpstr>
      <vt:lpstr>the clear winner in the AI race so far </vt:lpstr>
      <vt:lpstr>PowerPoint Presentation</vt:lpstr>
      <vt:lpstr>examples</vt:lpstr>
      <vt:lpstr>basics</vt:lpstr>
      <vt:lpstr>basics</vt:lpstr>
      <vt:lpstr>Sustainable Development Goals</vt:lpstr>
      <vt:lpstr>PowerPoint Presentation</vt:lpstr>
      <vt:lpstr>PowerPoint Presentation</vt:lpstr>
      <vt:lpstr>ESG Lens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Anatomy of a Generative AI Application  </vt:lpstr>
      <vt:lpstr>Global Partnership on AI (GPAI)</vt:lpstr>
      <vt:lpstr>Global Partnership on AI (GPAI)</vt:lpstr>
      <vt:lpstr>TRUSTED AI</vt:lpstr>
      <vt:lpstr>\</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of successful startup - AI FOR Social good</dc:title>
  <dc:creator>Vaishnavi T V</dc:creator>
  <cp:lastModifiedBy>Vaishnavi T V</cp:lastModifiedBy>
  <cp:revision>27</cp:revision>
  <dcterms:created xsi:type="dcterms:W3CDTF">2023-07-22T10:25:08Z</dcterms:created>
  <dcterms:modified xsi:type="dcterms:W3CDTF">2023-07-22T18:14:40Z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